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7" r:id="rId2"/>
    <p:sldId id="283" r:id="rId3"/>
    <p:sldId id="284" r:id="rId4"/>
    <p:sldId id="31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314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8" end="29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FF"/>
    <a:srgbClr val="FF0000"/>
    <a:srgbClr val="0000FF"/>
    <a:srgbClr val="6600FF"/>
    <a:srgbClr val="FF0066"/>
    <a:srgbClr val="000000"/>
    <a:srgbClr val="FF66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8.xml"/><Relationship Id="rId1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1219200"/>
            <a:ext cx="6172200" cy="1295400"/>
          </a:xfrm>
        </p:spPr>
        <p:txBody>
          <a:bodyPr/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41850" y="5105400"/>
            <a:ext cx="4114800" cy="946150"/>
          </a:xfrm>
        </p:spPr>
        <p:txBody>
          <a:bodyPr/>
          <a:lstStyle>
            <a:lvl1pPr marL="0" indent="0">
              <a:buFontTx/>
              <a:buNone/>
              <a:defRPr sz="2800" i="1">
                <a:ea typeface="幼圆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28600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62200" y="6400800"/>
            <a:ext cx="4343400" cy="30480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4008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36D2A7E6-767C-4380-BCFA-52A31378A00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743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1BA11C-608C-476B-AC00-5922ED8F614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1757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38900" y="381000"/>
            <a:ext cx="20193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59055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C0EECA-019D-436B-AF50-27A6BA13024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20596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6670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14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62800" y="6248400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fld id="{C99785FC-6FED-4C1B-9D0F-159B2D27B1C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383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E18F5-5097-460C-86CC-33EB8F1AF52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478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EB6E83-E3F9-4F84-A522-6C1B84D5240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552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9624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371600"/>
            <a:ext cx="39624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43BDA-1927-4ADF-A0DF-96D90392F73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319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2BD7F-4D74-4D5F-B994-D5CD5687FCB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407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49DEA6-877A-4D55-9C89-AC71874B0E5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34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1694BB-CD47-4B1E-A0FF-001A17E2B7C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276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7D88DC-B36F-4242-8721-736708AF814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5581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B630F5-37C6-41BA-8EC7-313E9F47C33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63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81000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077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670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endParaRPr lang="zh-CN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148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endParaRPr lang="zh-CN" altLang="zh-CN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fld id="{15E58142-9F30-4F6D-B673-54C18BA8101D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7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华文彩云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19.bin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png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WordArt 7"/>
          <p:cNvSpPr>
            <a:spLocks noChangeArrowheads="1" noChangeShapeType="1" noTextEdit="1"/>
          </p:cNvSpPr>
          <p:nvPr/>
        </p:nvSpPr>
        <p:spPr bwMode="auto">
          <a:xfrm>
            <a:off x="2555875" y="2852738"/>
            <a:ext cx="4465638" cy="19446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54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行楷"/>
                <a:ea typeface="华文行楷"/>
              </a:rPr>
              <a:t>四  变阻器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2916238" y="1557338"/>
            <a:ext cx="41472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3600" b="1" dirty="0" smtClean="0">
                <a:solidFill>
                  <a:srgbClr val="FF0000"/>
                </a:solidFill>
              </a:rPr>
              <a:t>第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十</a:t>
            </a:r>
            <a:r>
              <a:rPr lang="zh-CN" sz="3600" b="1" dirty="0" smtClean="0">
                <a:solidFill>
                  <a:srgbClr val="FF0000"/>
                </a:solidFill>
              </a:rPr>
              <a:t>六</a:t>
            </a:r>
            <a:r>
              <a:rPr lang="zh-CN" sz="3600" b="1" dirty="0">
                <a:solidFill>
                  <a:srgbClr val="FF0000"/>
                </a:solidFill>
              </a:rPr>
              <a:t>章  电压电阻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2"/>
          <p:cNvSpPr txBox="1">
            <a:spLocks noChangeArrowheads="1"/>
          </p:cNvSpPr>
          <p:nvPr/>
        </p:nvSpPr>
        <p:spPr bwMode="auto">
          <a:xfrm>
            <a:off x="1908175" y="260350"/>
            <a:ext cx="4897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2</a:t>
            </a:r>
            <a:r>
              <a:rPr 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、结构示意图：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1371600" y="1219200"/>
          <a:ext cx="51816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位图图像" r:id="rId3" imgW="2809524" imgH="1305107" progId="Paint.Picture">
                  <p:embed/>
                </p:oleObj>
              </mc:Choice>
              <mc:Fallback>
                <p:oleObj name="位图图像" r:id="rId3" imgW="2809524" imgH="130510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219200"/>
                        <a:ext cx="5181600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611188" y="3860800"/>
            <a:ext cx="3816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3</a:t>
            </a:r>
            <a:r>
              <a:rPr 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、电路符号：</a:t>
            </a:r>
          </a:p>
        </p:txBody>
      </p:sp>
      <p:graphicFrame>
        <p:nvGraphicFramePr>
          <p:cNvPr id="7171" name="Object 5"/>
          <p:cNvGraphicFramePr>
            <a:graphicFrameLocks noChangeAspect="1"/>
          </p:cNvGraphicFramePr>
          <p:nvPr/>
        </p:nvGraphicFramePr>
        <p:xfrm>
          <a:off x="1600200" y="4724400"/>
          <a:ext cx="30480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位图图像" r:id="rId5" imgW="1886213" imgH="971686" progId="Paint.Picture">
                  <p:embed/>
                </p:oleObj>
              </mc:Choice>
              <mc:Fallback>
                <p:oleObj name="位图图像" r:id="rId5" imgW="1886213" imgH="971686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24400"/>
                        <a:ext cx="3048000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6"/>
          <p:cNvGraphicFramePr>
            <a:graphicFrameLocks noChangeAspect="1"/>
          </p:cNvGraphicFramePr>
          <p:nvPr/>
        </p:nvGraphicFramePr>
        <p:xfrm>
          <a:off x="5105400" y="4724400"/>
          <a:ext cx="300037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BMP 图象" r:id="rId7" imgW="3000000" imgH="1533739" progId="Paint.Picture">
                  <p:embed/>
                </p:oleObj>
              </mc:Choice>
              <mc:Fallback>
                <p:oleObj name="BMP 图象" r:id="rId7" imgW="3000000" imgH="1533739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724400"/>
                        <a:ext cx="3000375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717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lum bright="-24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19333" r="17000" b="3515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4213" y="908050"/>
            <a:ext cx="7772400" cy="1470025"/>
          </a:xfrm>
        </p:spPr>
        <p:txBody>
          <a:bodyPr/>
          <a:lstStyle/>
          <a:p>
            <a:r>
              <a:rPr lang="zh-CN" sz="4000" smtClean="0">
                <a:effectLst/>
                <a:latin typeface="方正姚体" pitchFamily="2" charset="-122"/>
                <a:ea typeface="方正姚体" pitchFamily="2" charset="-122"/>
              </a:rPr>
              <a:t>滑动变阻器的铭牌标记的含义</a:t>
            </a:r>
            <a:r>
              <a:rPr lang="zh-CN" altLang="zh-CN" sz="4000" smtClean="0">
                <a:effectLst/>
                <a:latin typeface="方正姚体" pitchFamily="2" charset="-122"/>
                <a:ea typeface="方正姚体" pitchFamily="2" charset="-122"/>
              </a:rPr>
              <a:t>: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492375"/>
            <a:ext cx="6985000" cy="2808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zh-CN" sz="3600" b="1" smtClean="0">
                <a:ea typeface="方正姚体" pitchFamily="2" charset="-122"/>
              </a:rPr>
              <a:t>“1.5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安</a:t>
            </a:r>
            <a:r>
              <a:rPr lang="zh-CN" sz="3600" b="1" smtClean="0">
                <a:ea typeface="方正姚体" pitchFamily="2" charset="-122"/>
              </a:rPr>
              <a:t>”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的字样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:   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表示允许通过的最大电流是：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altLang="zh-CN" sz="3600" b="1" smtClean="0">
                <a:ea typeface="方正姚体" pitchFamily="2" charset="-122"/>
              </a:rPr>
              <a:t>.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5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安；</a:t>
            </a:r>
          </a:p>
          <a:p>
            <a:pPr>
              <a:lnSpc>
                <a:spcPct val="80000"/>
              </a:lnSpc>
            </a:pPr>
            <a:endParaRPr lang="zh-CN" sz="3600" smtClean="0"/>
          </a:p>
          <a:p>
            <a:pPr>
              <a:lnSpc>
                <a:spcPct val="80000"/>
              </a:lnSpc>
            </a:pPr>
            <a:r>
              <a:rPr lang="zh-CN" sz="3600" b="1" smtClean="0">
                <a:ea typeface="方正姚体" pitchFamily="2" charset="-122"/>
              </a:rPr>
              <a:t>“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200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欧</a:t>
            </a:r>
            <a:r>
              <a:rPr lang="zh-CN" sz="3600" b="1" smtClean="0">
                <a:ea typeface="方正姚体" pitchFamily="2" charset="-122"/>
              </a:rPr>
              <a:t>”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的字样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: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它表示该滑动变阻器最大电阻为：</a:t>
            </a: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200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800" b="0" smtClean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</a:rPr>
              <a:t>思考问题（</a:t>
            </a:r>
            <a:r>
              <a:rPr lang="zh-CN" altLang="zh-CN" sz="4800" b="0" smtClean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</a:rPr>
              <a:t>3</a:t>
            </a:r>
            <a:r>
              <a:rPr lang="zh-CN" sz="4800" smtClean="0">
                <a:solidFill>
                  <a:srgbClr val="0000FF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5038"/>
            <a:ext cx="8686800" cy="2895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mtClean="0">
                <a:solidFill>
                  <a:srgbClr val="FF0000"/>
                </a:solidFill>
              </a:rPr>
              <a:t>       </a:t>
            </a:r>
          </a:p>
          <a:p>
            <a:pPr eaLnBrk="1" hangingPunct="1">
              <a:buFontTx/>
              <a:buNone/>
            </a:pPr>
            <a:r>
              <a:rPr lang="zh-CN" altLang="zh-CN" smtClean="0">
                <a:solidFill>
                  <a:srgbClr val="FF0000"/>
                </a:solidFill>
              </a:rPr>
              <a:t>       </a:t>
            </a:r>
            <a:r>
              <a:rPr lang="zh-CN" sz="44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变阻器是根据什么原理制成的？在电路中的作用是什么？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4937125" cy="685800"/>
          </a:xfrm>
        </p:spPr>
        <p:txBody>
          <a:bodyPr/>
          <a:lstStyle/>
          <a:p>
            <a:pPr eaLnBrk="1" hangingPunct="1"/>
            <a:r>
              <a:rPr lang="zh-CN" b="0" smtClean="0">
                <a:solidFill>
                  <a:srgbClr val="FF0000"/>
                </a:solidFill>
                <a:ea typeface="方正姚体" pitchFamily="2" charset="-122"/>
              </a:rPr>
              <a:t>变阻器的原理和作用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667000"/>
            <a:ext cx="7772400" cy="2971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原理：</a:t>
            </a:r>
            <a:r>
              <a:rPr lang="zh-CN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</a:t>
            </a:r>
            <a:r>
              <a:rPr lang="zh-CN" b="1" smtClean="0">
                <a:latin typeface="华文中宋" pitchFamily="2" charset="-122"/>
                <a:ea typeface="华文中宋" pitchFamily="2" charset="-122"/>
              </a:rPr>
              <a:t>通过改变接入电路中电阻线的长度          去改变电阻</a:t>
            </a:r>
          </a:p>
          <a:p>
            <a:pPr eaLnBrk="1" hangingPunct="1">
              <a:buFontTx/>
              <a:buNone/>
            </a:pPr>
            <a:endParaRPr lang="zh-CN" b="1" smtClean="0"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buFontTx/>
              <a:buNone/>
            </a:pPr>
            <a:r>
              <a:rPr lang="zh-CN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作用：</a:t>
            </a:r>
            <a:r>
              <a:rPr lang="zh-CN" b="1" smtClean="0">
                <a:latin typeface="华文中宋" pitchFamily="2" charset="-122"/>
                <a:ea typeface="华文中宋" pitchFamily="2" charset="-122"/>
              </a:rPr>
              <a:t>通过改变电阻的大小而改变电流的大小</a:t>
            </a:r>
          </a:p>
          <a:p>
            <a:pPr eaLnBrk="1" hangingPunct="1">
              <a:buFontTx/>
              <a:buNone/>
            </a:pPr>
            <a:endParaRPr lang="zh-CN" altLang="zh-CN" b="1" smtClean="0"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0"/>
            <a:ext cx="5691187" cy="1143000"/>
          </a:xfrm>
        </p:spPr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思考问题（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4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25538"/>
            <a:ext cx="8748713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z="3600" b="1" smtClean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       </a:t>
            </a:r>
            <a:r>
              <a:rPr lang="zh-CN" sz="3600" b="1" smtClean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滑动变阻器有四个接线柱 ，但是连入电路中只要其中两个接线柱，那么如何连接呢？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2000" r="81000" b="27333"/>
          <a:stretch>
            <a:fillRect/>
          </a:stretch>
        </p:blipFill>
        <p:spPr bwMode="auto">
          <a:xfrm>
            <a:off x="5334000" y="5029200"/>
            <a:ext cx="2286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59332" r="83000" b="24667"/>
          <a:stretch>
            <a:fillRect/>
          </a:stretch>
        </p:blipFill>
        <p:spPr bwMode="auto">
          <a:xfrm>
            <a:off x="4343400" y="3124200"/>
            <a:ext cx="1371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4667" r="85001" b="28667"/>
          <a:stretch>
            <a:fillRect/>
          </a:stretch>
        </p:blipFill>
        <p:spPr bwMode="auto">
          <a:xfrm>
            <a:off x="2209800" y="5334000"/>
            <a:ext cx="1447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lum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2000" r="84000" b="27333"/>
          <a:stretch>
            <a:fillRect/>
          </a:stretch>
        </p:blipFill>
        <p:spPr bwMode="auto">
          <a:xfrm>
            <a:off x="6934200" y="3352800"/>
            <a:ext cx="1676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5638800" y="5867400"/>
            <a:ext cx="68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FF0000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6705600" y="58674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FF0000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5181600" y="50292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FF0000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7315200" y="49530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FF0000"/>
                </a:solidFill>
                <a:latin typeface="Tahoma" pitchFamily="34" charset="0"/>
              </a:rPr>
              <a:t>D</a:t>
            </a:r>
          </a:p>
        </p:txBody>
      </p:sp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31334" r="64999" b="40666"/>
          <a:stretch>
            <a:fillRect/>
          </a:stretch>
        </p:blipFill>
        <p:spPr bwMode="auto">
          <a:xfrm>
            <a:off x="838200" y="3429000"/>
            <a:ext cx="1752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Freeform 13"/>
          <p:cNvSpPr>
            <a:spLocks/>
          </p:cNvSpPr>
          <p:nvPr/>
        </p:nvSpPr>
        <p:spPr bwMode="auto">
          <a:xfrm>
            <a:off x="755650" y="3068638"/>
            <a:ext cx="3898900" cy="1498600"/>
          </a:xfrm>
          <a:custGeom>
            <a:avLst/>
            <a:gdLst>
              <a:gd name="T0" fmla="*/ 2456 w 2456"/>
              <a:gd name="T1" fmla="*/ 320 h 944"/>
              <a:gd name="T2" fmla="*/ 1112 w 2456"/>
              <a:gd name="T3" fmla="*/ 32 h 944"/>
              <a:gd name="T4" fmla="*/ 248 w 2456"/>
              <a:gd name="T5" fmla="*/ 128 h 944"/>
              <a:gd name="T6" fmla="*/ 8 w 2456"/>
              <a:gd name="T7" fmla="*/ 704 h 944"/>
              <a:gd name="T8" fmla="*/ 296 w 2456"/>
              <a:gd name="T9" fmla="*/ 944 h 9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56"/>
              <a:gd name="T16" fmla="*/ 0 h 944"/>
              <a:gd name="T17" fmla="*/ 2456 w 2456"/>
              <a:gd name="T18" fmla="*/ 944 h 9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56" h="944">
                <a:moveTo>
                  <a:pt x="2456" y="320"/>
                </a:moveTo>
                <a:cubicBezTo>
                  <a:pt x="1968" y="192"/>
                  <a:pt x="1480" y="64"/>
                  <a:pt x="1112" y="32"/>
                </a:cubicBezTo>
                <a:cubicBezTo>
                  <a:pt x="744" y="0"/>
                  <a:pt x="432" y="16"/>
                  <a:pt x="248" y="128"/>
                </a:cubicBezTo>
                <a:cubicBezTo>
                  <a:pt x="64" y="240"/>
                  <a:pt x="0" y="568"/>
                  <a:pt x="8" y="704"/>
                </a:cubicBezTo>
                <a:cubicBezTo>
                  <a:pt x="16" y="840"/>
                  <a:pt x="248" y="904"/>
                  <a:pt x="296" y="944"/>
                </a:cubicBezTo>
              </a:path>
            </a:pathLst>
          </a:cu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19470" name="Freeform 14"/>
          <p:cNvSpPr>
            <a:spLocks/>
          </p:cNvSpPr>
          <p:nvPr/>
        </p:nvSpPr>
        <p:spPr bwMode="auto">
          <a:xfrm>
            <a:off x="1663700" y="4572000"/>
            <a:ext cx="698500" cy="1752600"/>
          </a:xfrm>
          <a:custGeom>
            <a:avLst/>
            <a:gdLst>
              <a:gd name="T0" fmla="*/ 104 w 440"/>
              <a:gd name="T1" fmla="*/ 0 h 1104"/>
              <a:gd name="T2" fmla="*/ 56 w 440"/>
              <a:gd name="T3" fmla="*/ 480 h 1104"/>
              <a:gd name="T4" fmla="*/ 440 w 440"/>
              <a:gd name="T5" fmla="*/ 1104 h 1104"/>
              <a:gd name="T6" fmla="*/ 0 60000 65536"/>
              <a:gd name="T7" fmla="*/ 0 60000 65536"/>
              <a:gd name="T8" fmla="*/ 0 60000 65536"/>
              <a:gd name="T9" fmla="*/ 0 w 440"/>
              <a:gd name="T10" fmla="*/ 0 h 1104"/>
              <a:gd name="T11" fmla="*/ 440 w 440"/>
              <a:gd name="T12" fmla="*/ 1104 h 11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104">
                <a:moveTo>
                  <a:pt x="104" y="0"/>
                </a:moveTo>
                <a:cubicBezTo>
                  <a:pt x="52" y="148"/>
                  <a:pt x="0" y="296"/>
                  <a:pt x="56" y="480"/>
                </a:cubicBezTo>
                <a:cubicBezTo>
                  <a:pt x="112" y="664"/>
                  <a:pt x="376" y="1000"/>
                  <a:pt x="440" y="1104"/>
                </a:cubicBezTo>
              </a:path>
            </a:pathLst>
          </a:cu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19471" name="Freeform 15"/>
          <p:cNvSpPr>
            <a:spLocks/>
          </p:cNvSpPr>
          <p:nvPr/>
        </p:nvSpPr>
        <p:spPr bwMode="auto">
          <a:xfrm>
            <a:off x="3505200" y="6324600"/>
            <a:ext cx="914400" cy="1588"/>
          </a:xfrm>
          <a:custGeom>
            <a:avLst/>
            <a:gdLst>
              <a:gd name="T0" fmla="*/ 0 w 576"/>
              <a:gd name="T1" fmla="*/ 0 h 1"/>
              <a:gd name="T2" fmla="*/ 576 w 576"/>
              <a:gd name="T3" fmla="*/ 0 h 1"/>
              <a:gd name="T4" fmla="*/ 0 60000 65536"/>
              <a:gd name="T5" fmla="*/ 0 60000 65536"/>
              <a:gd name="T6" fmla="*/ 0 w 576"/>
              <a:gd name="T7" fmla="*/ 0 h 1"/>
              <a:gd name="T8" fmla="*/ 576 w 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76" h="1">
                <a:moveTo>
                  <a:pt x="0" y="0"/>
                </a:moveTo>
                <a:cubicBezTo>
                  <a:pt x="240" y="0"/>
                  <a:pt x="480" y="0"/>
                  <a:pt x="576" y="0"/>
                </a:cubicBezTo>
              </a:path>
            </a:pathLst>
          </a:cu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19472" name="Freeform 16"/>
          <p:cNvSpPr>
            <a:spLocks/>
          </p:cNvSpPr>
          <p:nvPr/>
        </p:nvSpPr>
        <p:spPr bwMode="auto">
          <a:xfrm>
            <a:off x="5410200" y="3352800"/>
            <a:ext cx="1905000" cy="838200"/>
          </a:xfrm>
          <a:custGeom>
            <a:avLst/>
            <a:gdLst>
              <a:gd name="T0" fmla="*/ 0 w 1200"/>
              <a:gd name="T1" fmla="*/ 0 h 528"/>
              <a:gd name="T2" fmla="*/ 624 w 1200"/>
              <a:gd name="T3" fmla="*/ 240 h 528"/>
              <a:gd name="T4" fmla="*/ 1200 w 1200"/>
              <a:gd name="T5" fmla="*/ 528 h 528"/>
              <a:gd name="T6" fmla="*/ 0 60000 65536"/>
              <a:gd name="T7" fmla="*/ 0 60000 65536"/>
              <a:gd name="T8" fmla="*/ 0 60000 65536"/>
              <a:gd name="T9" fmla="*/ 0 w 1200"/>
              <a:gd name="T10" fmla="*/ 0 h 528"/>
              <a:gd name="T11" fmla="*/ 1200 w 120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528">
                <a:moveTo>
                  <a:pt x="0" y="0"/>
                </a:moveTo>
                <a:cubicBezTo>
                  <a:pt x="212" y="76"/>
                  <a:pt x="424" y="152"/>
                  <a:pt x="624" y="240"/>
                </a:cubicBezTo>
                <a:cubicBezTo>
                  <a:pt x="824" y="328"/>
                  <a:pt x="1104" y="480"/>
                  <a:pt x="1200" y="528"/>
                </a:cubicBezTo>
              </a:path>
            </a:pathLst>
          </a:cu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19473" name="Freeform 17"/>
          <p:cNvSpPr>
            <a:spLocks/>
          </p:cNvSpPr>
          <p:nvPr/>
        </p:nvSpPr>
        <p:spPr bwMode="auto">
          <a:xfrm>
            <a:off x="8001000" y="4191000"/>
            <a:ext cx="812800" cy="1943100"/>
          </a:xfrm>
          <a:custGeom>
            <a:avLst/>
            <a:gdLst>
              <a:gd name="T0" fmla="*/ 288 w 512"/>
              <a:gd name="T1" fmla="*/ 0 h 1224"/>
              <a:gd name="T2" fmla="*/ 480 w 512"/>
              <a:gd name="T3" fmla="*/ 192 h 1224"/>
              <a:gd name="T4" fmla="*/ 432 w 512"/>
              <a:gd name="T5" fmla="*/ 1056 h 1224"/>
              <a:gd name="T6" fmla="*/ 0 w 512"/>
              <a:gd name="T7" fmla="*/ 1200 h 1224"/>
              <a:gd name="T8" fmla="*/ 0 60000 65536"/>
              <a:gd name="T9" fmla="*/ 0 60000 65536"/>
              <a:gd name="T10" fmla="*/ 0 60000 65536"/>
              <a:gd name="T11" fmla="*/ 0 60000 65536"/>
              <a:gd name="T12" fmla="*/ 0 w 512"/>
              <a:gd name="T13" fmla="*/ 0 h 1224"/>
              <a:gd name="T14" fmla="*/ 512 w 512"/>
              <a:gd name="T15" fmla="*/ 1224 h 1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" h="1224">
                <a:moveTo>
                  <a:pt x="288" y="0"/>
                </a:moveTo>
                <a:cubicBezTo>
                  <a:pt x="372" y="8"/>
                  <a:pt x="456" y="16"/>
                  <a:pt x="480" y="192"/>
                </a:cubicBezTo>
                <a:cubicBezTo>
                  <a:pt x="504" y="368"/>
                  <a:pt x="512" y="888"/>
                  <a:pt x="432" y="1056"/>
                </a:cubicBezTo>
                <a:cubicBezTo>
                  <a:pt x="352" y="1224"/>
                  <a:pt x="72" y="1176"/>
                  <a:pt x="0" y="1200"/>
                </a:cubicBezTo>
              </a:path>
            </a:pathLst>
          </a:cu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7772400" y="5943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4419600" y="6172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1" name="Group 2"/>
          <p:cNvGraphicFramePr>
            <a:graphicFrameLocks noGrp="1"/>
          </p:cNvGraphicFramePr>
          <p:nvPr/>
        </p:nvGraphicFramePr>
        <p:xfrm>
          <a:off x="179388" y="2420938"/>
          <a:ext cx="8153400" cy="4057651"/>
        </p:xfrm>
        <a:graphic>
          <a:graphicData uri="http://schemas.openxmlformats.org/drawingml/2006/table">
            <a:tbl>
              <a:tblPr/>
              <a:tblGrid>
                <a:gridCol w="1370012"/>
                <a:gridCol w="1800225"/>
                <a:gridCol w="1439863"/>
                <a:gridCol w="2014537"/>
                <a:gridCol w="1528763"/>
              </a:tblGrid>
              <a:tr h="3048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连入电路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的接线柱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滑片向左滑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接入电路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中的示意图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接入电路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中的符号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接入电路的阻值变化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灯的亮度变化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、</a:t>
                      </a:r>
                      <a:r>
                        <a:rPr kumimoji="0" lang="zh-CN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55" name="Text Box 56"/>
          <p:cNvSpPr txBox="1">
            <a:spLocks noChangeArrowheads="1"/>
          </p:cNvSpPr>
          <p:nvPr/>
        </p:nvSpPr>
        <p:spPr bwMode="auto">
          <a:xfrm>
            <a:off x="1763713" y="3284538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AP</a:t>
            </a:r>
            <a:r>
              <a:rPr lang="zh-CN" sz="2400" b="1">
                <a:latin typeface="Times New Roman" pitchFamily="18" charset="0"/>
              </a:rPr>
              <a:t>、变小</a:t>
            </a:r>
          </a:p>
        </p:txBody>
      </p:sp>
      <p:sp>
        <p:nvSpPr>
          <p:cNvPr id="8256" name="Text Box 57"/>
          <p:cNvSpPr txBox="1">
            <a:spLocks noChangeArrowheads="1"/>
          </p:cNvSpPr>
          <p:nvPr/>
        </p:nvSpPr>
        <p:spPr bwMode="auto">
          <a:xfrm>
            <a:off x="3563938" y="3357563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变亮</a:t>
            </a:r>
          </a:p>
        </p:txBody>
      </p:sp>
      <p:grpSp>
        <p:nvGrpSpPr>
          <p:cNvPr id="8257" name="Group 58"/>
          <p:cNvGrpSpPr>
            <a:grpSpLocks/>
          </p:cNvGrpSpPr>
          <p:nvPr/>
        </p:nvGrpSpPr>
        <p:grpSpPr bwMode="auto">
          <a:xfrm>
            <a:off x="7162800" y="3411538"/>
            <a:ext cx="1143000" cy="381000"/>
            <a:chOff x="4512" y="2149"/>
            <a:chExt cx="720" cy="240"/>
          </a:xfrm>
        </p:grpSpPr>
        <p:sp>
          <p:nvSpPr>
            <p:cNvPr id="8313" name="Rectangle 59"/>
            <p:cNvSpPr>
              <a:spLocks noChangeArrowheads="1"/>
            </p:cNvSpPr>
            <p:nvPr/>
          </p:nvSpPr>
          <p:spPr bwMode="auto">
            <a:xfrm>
              <a:off x="4704" y="2245"/>
              <a:ext cx="384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314" name="Line 60"/>
            <p:cNvSpPr>
              <a:spLocks noChangeShapeType="1"/>
            </p:cNvSpPr>
            <p:nvPr/>
          </p:nvSpPr>
          <p:spPr bwMode="auto">
            <a:xfrm>
              <a:off x="4896" y="2161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5" name="Line 61"/>
            <p:cNvSpPr>
              <a:spLocks noChangeShapeType="1"/>
            </p:cNvSpPr>
            <p:nvPr/>
          </p:nvSpPr>
          <p:spPr bwMode="auto">
            <a:xfrm>
              <a:off x="4896" y="2149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6" name="Line 62"/>
            <p:cNvSpPr>
              <a:spLocks noChangeShapeType="1"/>
            </p:cNvSpPr>
            <p:nvPr/>
          </p:nvSpPr>
          <p:spPr bwMode="auto">
            <a:xfrm>
              <a:off x="4512" y="2317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58" name="Text Box 63"/>
          <p:cNvSpPr txBox="1">
            <a:spLocks noChangeArrowheads="1"/>
          </p:cNvSpPr>
          <p:nvPr/>
        </p:nvSpPr>
        <p:spPr bwMode="auto">
          <a:xfrm>
            <a:off x="1619250" y="38608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AP</a:t>
            </a:r>
            <a:r>
              <a:rPr lang="zh-CN" sz="2400" b="1">
                <a:latin typeface="Times New Roman" pitchFamily="18" charset="0"/>
              </a:rPr>
              <a:t>、变小</a:t>
            </a:r>
          </a:p>
        </p:txBody>
      </p:sp>
      <p:sp>
        <p:nvSpPr>
          <p:cNvPr id="8259" name="Text Box 64"/>
          <p:cNvSpPr txBox="1">
            <a:spLocks noChangeArrowheads="1"/>
          </p:cNvSpPr>
          <p:nvPr/>
        </p:nvSpPr>
        <p:spPr bwMode="auto">
          <a:xfrm>
            <a:off x="3492500" y="38608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变亮</a:t>
            </a:r>
          </a:p>
        </p:txBody>
      </p:sp>
      <p:sp>
        <p:nvSpPr>
          <p:cNvPr id="8261" name="Text Box 70"/>
          <p:cNvSpPr txBox="1">
            <a:spLocks noChangeArrowheads="1"/>
          </p:cNvSpPr>
          <p:nvPr/>
        </p:nvSpPr>
        <p:spPr bwMode="auto">
          <a:xfrm>
            <a:off x="1692275" y="43656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BP</a:t>
            </a:r>
            <a:r>
              <a:rPr lang="zh-CN" sz="2400" b="1">
                <a:latin typeface="Times New Roman" pitchFamily="18" charset="0"/>
              </a:rPr>
              <a:t>、变大</a:t>
            </a:r>
          </a:p>
        </p:txBody>
      </p:sp>
      <p:sp>
        <p:nvSpPr>
          <p:cNvPr id="8262" name="Text Box 71"/>
          <p:cNvSpPr txBox="1">
            <a:spLocks noChangeArrowheads="1"/>
          </p:cNvSpPr>
          <p:nvPr/>
        </p:nvSpPr>
        <p:spPr bwMode="auto">
          <a:xfrm>
            <a:off x="3492500" y="436562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变暗</a:t>
            </a:r>
          </a:p>
        </p:txBody>
      </p:sp>
      <p:sp>
        <p:nvSpPr>
          <p:cNvPr id="8264" name="Text Box 77"/>
          <p:cNvSpPr txBox="1">
            <a:spLocks noChangeArrowheads="1"/>
          </p:cNvSpPr>
          <p:nvPr/>
        </p:nvSpPr>
        <p:spPr bwMode="auto">
          <a:xfrm>
            <a:off x="1692275" y="4868863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BP</a:t>
            </a:r>
            <a:r>
              <a:rPr lang="zh-CN" sz="2400" b="1">
                <a:latin typeface="Times New Roman" pitchFamily="18" charset="0"/>
              </a:rPr>
              <a:t>、变大</a:t>
            </a:r>
          </a:p>
        </p:txBody>
      </p:sp>
      <p:sp>
        <p:nvSpPr>
          <p:cNvPr id="8265" name="Text Box 78"/>
          <p:cNvSpPr txBox="1">
            <a:spLocks noChangeArrowheads="1"/>
          </p:cNvSpPr>
          <p:nvPr/>
        </p:nvSpPr>
        <p:spPr bwMode="auto">
          <a:xfrm>
            <a:off x="3492500" y="4941888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变暗</a:t>
            </a:r>
          </a:p>
        </p:txBody>
      </p:sp>
      <p:sp>
        <p:nvSpPr>
          <p:cNvPr id="8267" name="Text Box 84"/>
          <p:cNvSpPr txBox="1">
            <a:spLocks noChangeArrowheads="1"/>
          </p:cNvSpPr>
          <p:nvPr/>
        </p:nvSpPr>
        <p:spPr bwMode="auto">
          <a:xfrm>
            <a:off x="1619250" y="544512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AB</a:t>
            </a:r>
            <a:r>
              <a:rPr lang="zh-CN" sz="2400" b="1">
                <a:latin typeface="Times New Roman" pitchFamily="18" charset="0"/>
              </a:rPr>
              <a:t>、不变</a:t>
            </a:r>
          </a:p>
        </p:txBody>
      </p:sp>
      <p:sp>
        <p:nvSpPr>
          <p:cNvPr id="8268" name="Text Box 85"/>
          <p:cNvSpPr txBox="1">
            <a:spLocks noChangeArrowheads="1"/>
          </p:cNvSpPr>
          <p:nvPr/>
        </p:nvSpPr>
        <p:spPr bwMode="auto">
          <a:xfrm>
            <a:off x="3563938" y="544512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不变</a:t>
            </a:r>
          </a:p>
        </p:txBody>
      </p:sp>
      <p:grpSp>
        <p:nvGrpSpPr>
          <p:cNvPr id="8269" name="Group 86"/>
          <p:cNvGrpSpPr>
            <a:grpSpLocks/>
          </p:cNvGrpSpPr>
          <p:nvPr/>
        </p:nvGrpSpPr>
        <p:grpSpPr bwMode="auto">
          <a:xfrm>
            <a:off x="7162800" y="5638800"/>
            <a:ext cx="1219200" cy="228600"/>
            <a:chOff x="4512" y="3552"/>
            <a:chExt cx="768" cy="144"/>
          </a:xfrm>
        </p:grpSpPr>
        <p:sp>
          <p:nvSpPr>
            <p:cNvPr id="8298" name="Rectangle 87"/>
            <p:cNvSpPr>
              <a:spLocks noChangeArrowheads="1"/>
            </p:cNvSpPr>
            <p:nvPr/>
          </p:nvSpPr>
          <p:spPr bwMode="auto">
            <a:xfrm>
              <a:off x="4704" y="3552"/>
              <a:ext cx="384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99" name="Line 88"/>
            <p:cNvSpPr>
              <a:spLocks noChangeShapeType="1"/>
            </p:cNvSpPr>
            <p:nvPr/>
          </p:nvSpPr>
          <p:spPr bwMode="auto">
            <a:xfrm>
              <a:off x="4512" y="362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0" name="Line 89"/>
            <p:cNvSpPr>
              <a:spLocks noChangeShapeType="1"/>
            </p:cNvSpPr>
            <p:nvPr/>
          </p:nvSpPr>
          <p:spPr bwMode="auto">
            <a:xfrm>
              <a:off x="5088" y="362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70" name="Text Box 90"/>
          <p:cNvSpPr txBox="1">
            <a:spLocks noChangeArrowheads="1"/>
          </p:cNvSpPr>
          <p:nvPr/>
        </p:nvSpPr>
        <p:spPr bwMode="auto">
          <a:xfrm>
            <a:off x="1619250" y="6021388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itchFamily="18" charset="0"/>
              </a:rPr>
              <a:t>CD</a:t>
            </a:r>
            <a:r>
              <a:rPr lang="zh-CN" sz="2400" b="1">
                <a:latin typeface="Times New Roman" pitchFamily="18" charset="0"/>
              </a:rPr>
              <a:t>、不变</a:t>
            </a:r>
          </a:p>
        </p:txBody>
      </p:sp>
      <p:sp>
        <p:nvSpPr>
          <p:cNvPr id="8271" name="Text Box 91"/>
          <p:cNvSpPr txBox="1">
            <a:spLocks noChangeArrowheads="1"/>
          </p:cNvSpPr>
          <p:nvPr/>
        </p:nvSpPr>
        <p:spPr bwMode="auto">
          <a:xfrm>
            <a:off x="3492500" y="59499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latin typeface="Times New Roman" pitchFamily="18" charset="0"/>
              </a:rPr>
              <a:t>不变</a:t>
            </a:r>
          </a:p>
        </p:txBody>
      </p:sp>
      <p:sp>
        <p:nvSpPr>
          <p:cNvPr id="8272" name="Line 92"/>
          <p:cNvSpPr>
            <a:spLocks noChangeShapeType="1"/>
          </p:cNvSpPr>
          <p:nvPr/>
        </p:nvSpPr>
        <p:spPr bwMode="auto">
          <a:xfrm flipV="1">
            <a:off x="7239000" y="63246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73" name="Group 93"/>
          <p:cNvGrpSpPr>
            <a:grpSpLocks/>
          </p:cNvGrpSpPr>
          <p:nvPr/>
        </p:nvGrpSpPr>
        <p:grpSpPr bwMode="auto">
          <a:xfrm>
            <a:off x="2555875" y="188913"/>
            <a:ext cx="4419600" cy="1989137"/>
            <a:chOff x="1610" y="119"/>
            <a:chExt cx="2784" cy="1253"/>
          </a:xfrm>
        </p:grpSpPr>
        <p:pic>
          <p:nvPicPr>
            <p:cNvPr id="8292" name="Picture 94" descr="变组器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" y="119"/>
              <a:ext cx="2448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3" name="Text Box 95"/>
            <p:cNvSpPr txBox="1">
              <a:spLocks noChangeArrowheads="1"/>
            </p:cNvSpPr>
            <p:nvPr/>
          </p:nvSpPr>
          <p:spPr bwMode="auto">
            <a:xfrm>
              <a:off x="2234" y="839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505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8294" name="Text Box 96"/>
            <p:cNvSpPr txBox="1">
              <a:spLocks noChangeArrowheads="1"/>
            </p:cNvSpPr>
            <p:nvPr/>
          </p:nvSpPr>
          <p:spPr bwMode="auto">
            <a:xfrm>
              <a:off x="3242" y="881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5050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8295" name="Text Box 97"/>
            <p:cNvSpPr txBox="1">
              <a:spLocks noChangeArrowheads="1"/>
            </p:cNvSpPr>
            <p:nvPr/>
          </p:nvSpPr>
          <p:spPr bwMode="auto">
            <a:xfrm>
              <a:off x="4058" y="28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5050"/>
                  </a:solidFill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8296" name="Text Box 98"/>
            <p:cNvSpPr txBox="1">
              <a:spLocks noChangeArrowheads="1"/>
            </p:cNvSpPr>
            <p:nvPr/>
          </p:nvSpPr>
          <p:spPr bwMode="auto">
            <a:xfrm>
              <a:off x="1610" y="331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5050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8297" name="Text Box 99"/>
            <p:cNvSpPr txBox="1">
              <a:spLocks noChangeArrowheads="1"/>
            </p:cNvSpPr>
            <p:nvPr/>
          </p:nvSpPr>
          <p:spPr bwMode="auto">
            <a:xfrm>
              <a:off x="2452" y="217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800" b="1">
                  <a:solidFill>
                    <a:srgbClr val="FF0000"/>
                  </a:solidFill>
                  <a:latin typeface="Times New Roman" pitchFamily="18" charset="0"/>
                </a:rPr>
                <a:t>P</a:t>
              </a:r>
            </a:p>
          </p:txBody>
        </p:sp>
      </p:grpSp>
      <p:grpSp>
        <p:nvGrpSpPr>
          <p:cNvPr id="8274" name="Group 100"/>
          <p:cNvGrpSpPr>
            <a:grpSpLocks/>
          </p:cNvGrpSpPr>
          <p:nvPr/>
        </p:nvGrpSpPr>
        <p:grpSpPr bwMode="auto">
          <a:xfrm>
            <a:off x="4932363" y="3284538"/>
            <a:ext cx="1655762" cy="360362"/>
            <a:chOff x="3107" y="2069"/>
            <a:chExt cx="1043" cy="227"/>
          </a:xfrm>
        </p:grpSpPr>
        <p:graphicFrame>
          <p:nvGraphicFramePr>
            <p:cNvPr id="8200" name="Object 101"/>
            <p:cNvGraphicFramePr>
              <a:graphicFrameLocks noChangeAspect="1"/>
            </p:cNvGraphicFramePr>
            <p:nvPr/>
          </p:nvGraphicFramePr>
          <p:xfrm>
            <a:off x="3107" y="2069"/>
            <a:ext cx="104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" name="位图图像" r:id="rId4" imgW="5401429" imgH="2514286" progId="Paint.Picture">
                    <p:embed/>
                  </p:oleObj>
                </mc:Choice>
                <mc:Fallback>
                  <p:oleObj name="位图图像" r:id="rId4" imgW="5401429" imgH="2514286" progId="Paint.Picture">
                    <p:embed/>
                    <p:pic>
                      <p:nvPicPr>
                        <p:cNvPr id="0" name="Object 1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069"/>
                          <a:ext cx="104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0" name="Freeform 102"/>
            <p:cNvSpPr>
              <a:spLocks/>
            </p:cNvSpPr>
            <p:nvPr/>
          </p:nvSpPr>
          <p:spPr bwMode="auto">
            <a:xfrm>
              <a:off x="3107" y="2224"/>
              <a:ext cx="115" cy="72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2540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8291" name="Freeform 103"/>
            <p:cNvSpPr>
              <a:spLocks/>
            </p:cNvSpPr>
            <p:nvPr/>
          </p:nvSpPr>
          <p:spPr bwMode="auto">
            <a:xfrm flipH="1">
              <a:off x="4025" y="2100"/>
              <a:ext cx="116" cy="71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2540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275" name="Group 104"/>
          <p:cNvGrpSpPr>
            <a:grpSpLocks/>
          </p:cNvGrpSpPr>
          <p:nvPr/>
        </p:nvGrpSpPr>
        <p:grpSpPr bwMode="auto">
          <a:xfrm>
            <a:off x="4932363" y="3860800"/>
            <a:ext cx="1655762" cy="433388"/>
            <a:chOff x="3107" y="2432"/>
            <a:chExt cx="1043" cy="273"/>
          </a:xfrm>
        </p:grpSpPr>
        <p:graphicFrame>
          <p:nvGraphicFramePr>
            <p:cNvPr id="8198" name="Object 105"/>
            <p:cNvGraphicFramePr>
              <a:graphicFrameLocks noChangeAspect="1"/>
            </p:cNvGraphicFramePr>
            <p:nvPr/>
          </p:nvGraphicFramePr>
          <p:xfrm>
            <a:off x="3107" y="2482"/>
            <a:ext cx="1043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8" name="位图图像" r:id="rId6" imgW="5401429" imgH="2514286" progId="Paint.Picture">
                    <p:embed/>
                  </p:oleObj>
                </mc:Choice>
                <mc:Fallback>
                  <p:oleObj name="位图图像" r:id="rId6" imgW="5401429" imgH="2514286" progId="Paint.Picture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482"/>
                          <a:ext cx="1043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8" name="Freeform 106"/>
            <p:cNvSpPr>
              <a:spLocks/>
            </p:cNvSpPr>
            <p:nvPr/>
          </p:nvSpPr>
          <p:spPr bwMode="auto">
            <a:xfrm>
              <a:off x="3125" y="2632"/>
              <a:ext cx="114" cy="73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graphicFrame>
          <p:nvGraphicFramePr>
            <p:cNvPr id="8199" name="Object 107"/>
            <p:cNvGraphicFramePr>
              <a:graphicFrameLocks noChangeAspect="1"/>
            </p:cNvGraphicFramePr>
            <p:nvPr/>
          </p:nvGraphicFramePr>
          <p:xfrm>
            <a:off x="3107" y="2482"/>
            <a:ext cx="1025" cy="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9" name="位图图像" r:id="rId7" imgW="5428571" imgH="2542857" progId="Paint.Picture">
                    <p:embed/>
                  </p:oleObj>
                </mc:Choice>
                <mc:Fallback>
                  <p:oleObj name="位图图像" r:id="rId7" imgW="5428571" imgH="2542857" progId="Paint.Picture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1270" b="79750"/>
                        <a:stretch>
                          <a:fillRect/>
                        </a:stretch>
                      </p:blipFill>
                      <p:spPr bwMode="auto">
                        <a:xfrm>
                          <a:off x="3107" y="2482"/>
                          <a:ext cx="1025" cy="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9" name="Freeform 108"/>
            <p:cNvSpPr>
              <a:spLocks/>
            </p:cNvSpPr>
            <p:nvPr/>
          </p:nvSpPr>
          <p:spPr bwMode="auto">
            <a:xfrm flipH="1">
              <a:off x="3125" y="2432"/>
              <a:ext cx="114" cy="73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276" name="Group 109"/>
          <p:cNvGrpSpPr>
            <a:grpSpLocks/>
          </p:cNvGrpSpPr>
          <p:nvPr/>
        </p:nvGrpSpPr>
        <p:grpSpPr bwMode="auto">
          <a:xfrm>
            <a:off x="4932363" y="4437063"/>
            <a:ext cx="1584325" cy="358775"/>
            <a:chOff x="3107" y="2795"/>
            <a:chExt cx="998" cy="226"/>
          </a:xfrm>
        </p:grpSpPr>
        <p:graphicFrame>
          <p:nvGraphicFramePr>
            <p:cNvPr id="8197" name="Object 110"/>
            <p:cNvGraphicFramePr>
              <a:graphicFrameLocks noChangeAspect="1"/>
            </p:cNvGraphicFramePr>
            <p:nvPr/>
          </p:nvGraphicFramePr>
          <p:xfrm>
            <a:off x="3107" y="2795"/>
            <a:ext cx="996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0" name="位图图像" r:id="rId9" imgW="5409524" imgH="2600000" progId="Paint.Picture">
                    <p:embed/>
                  </p:oleObj>
                </mc:Choice>
                <mc:Fallback>
                  <p:oleObj name="位图图像" r:id="rId9" imgW="5409524" imgH="2600000" progId="Paint.Picture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795"/>
                          <a:ext cx="996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6" name="Freeform 111"/>
            <p:cNvSpPr>
              <a:spLocks/>
            </p:cNvSpPr>
            <p:nvPr/>
          </p:nvSpPr>
          <p:spPr bwMode="auto">
            <a:xfrm flipH="1">
              <a:off x="3994" y="2829"/>
              <a:ext cx="111" cy="70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8287" name="Freeform 112"/>
            <p:cNvSpPr>
              <a:spLocks/>
            </p:cNvSpPr>
            <p:nvPr/>
          </p:nvSpPr>
          <p:spPr bwMode="auto">
            <a:xfrm flipH="1">
              <a:off x="3992" y="2951"/>
              <a:ext cx="112" cy="70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277" name="Group 113"/>
          <p:cNvGrpSpPr>
            <a:grpSpLocks/>
          </p:cNvGrpSpPr>
          <p:nvPr/>
        </p:nvGrpSpPr>
        <p:grpSpPr bwMode="auto">
          <a:xfrm>
            <a:off x="5003800" y="4941888"/>
            <a:ext cx="1560513" cy="360362"/>
            <a:chOff x="3152" y="3113"/>
            <a:chExt cx="983" cy="227"/>
          </a:xfrm>
        </p:grpSpPr>
        <p:graphicFrame>
          <p:nvGraphicFramePr>
            <p:cNvPr id="8196" name="Object 114"/>
            <p:cNvGraphicFramePr>
              <a:graphicFrameLocks noChangeAspect="1"/>
            </p:cNvGraphicFramePr>
            <p:nvPr/>
          </p:nvGraphicFramePr>
          <p:xfrm>
            <a:off x="3152" y="3113"/>
            <a:ext cx="98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1" name="位图图像" r:id="rId11" imgW="5428571" imgH="2542857" progId="Paint.Picture">
                    <p:embed/>
                  </p:oleObj>
                </mc:Choice>
                <mc:Fallback>
                  <p:oleObj name="位图图像" r:id="rId11" imgW="5428571" imgH="2542857" progId="Paint.Picture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3113"/>
                          <a:ext cx="98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4" name="Freeform 115"/>
            <p:cNvSpPr>
              <a:spLocks/>
            </p:cNvSpPr>
            <p:nvPr/>
          </p:nvSpPr>
          <p:spPr bwMode="auto">
            <a:xfrm flipH="1">
              <a:off x="4025" y="3268"/>
              <a:ext cx="110" cy="72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8285" name="Freeform 116"/>
            <p:cNvSpPr>
              <a:spLocks/>
            </p:cNvSpPr>
            <p:nvPr/>
          </p:nvSpPr>
          <p:spPr bwMode="auto">
            <a:xfrm>
              <a:off x="3152" y="3143"/>
              <a:ext cx="110" cy="72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278" name="Group 117"/>
          <p:cNvGrpSpPr>
            <a:grpSpLocks/>
          </p:cNvGrpSpPr>
          <p:nvPr/>
        </p:nvGrpSpPr>
        <p:grpSpPr bwMode="auto">
          <a:xfrm>
            <a:off x="5003800" y="5516563"/>
            <a:ext cx="1512888" cy="360362"/>
            <a:chOff x="3152" y="3475"/>
            <a:chExt cx="953" cy="227"/>
          </a:xfrm>
        </p:grpSpPr>
        <p:graphicFrame>
          <p:nvGraphicFramePr>
            <p:cNvPr id="8195" name="Object 118"/>
            <p:cNvGraphicFramePr>
              <a:graphicFrameLocks noChangeAspect="1"/>
            </p:cNvGraphicFramePr>
            <p:nvPr/>
          </p:nvGraphicFramePr>
          <p:xfrm>
            <a:off x="3152" y="3475"/>
            <a:ext cx="95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2" name="位图图像" r:id="rId12" imgW="5409524" imgH="2505425" progId="Paint.Picture">
                    <p:embed/>
                  </p:oleObj>
                </mc:Choice>
                <mc:Fallback>
                  <p:oleObj name="位图图像" r:id="rId12" imgW="5409524" imgH="2505425" progId="Paint.Picture">
                    <p:embed/>
                    <p:pic>
                      <p:nvPicPr>
                        <p:cNvPr id="0" name="Object 1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3475"/>
                          <a:ext cx="952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2" name="Freeform 119"/>
            <p:cNvSpPr>
              <a:spLocks/>
            </p:cNvSpPr>
            <p:nvPr/>
          </p:nvSpPr>
          <p:spPr bwMode="auto">
            <a:xfrm>
              <a:off x="3152" y="3629"/>
              <a:ext cx="107" cy="73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8283" name="Freeform 120"/>
            <p:cNvSpPr>
              <a:spLocks/>
            </p:cNvSpPr>
            <p:nvPr/>
          </p:nvSpPr>
          <p:spPr bwMode="auto">
            <a:xfrm flipH="1">
              <a:off x="3998" y="3629"/>
              <a:ext cx="107" cy="73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279" name="Group 121"/>
          <p:cNvGrpSpPr>
            <a:grpSpLocks/>
          </p:cNvGrpSpPr>
          <p:nvPr/>
        </p:nvGrpSpPr>
        <p:grpSpPr bwMode="auto">
          <a:xfrm>
            <a:off x="5076825" y="6021388"/>
            <a:ext cx="1438275" cy="287337"/>
            <a:chOff x="3198" y="3793"/>
            <a:chExt cx="906" cy="181"/>
          </a:xfrm>
        </p:grpSpPr>
        <p:graphicFrame>
          <p:nvGraphicFramePr>
            <p:cNvPr id="8194" name="Object 122"/>
            <p:cNvGraphicFramePr>
              <a:graphicFrameLocks noChangeAspect="1"/>
            </p:cNvGraphicFramePr>
            <p:nvPr/>
          </p:nvGraphicFramePr>
          <p:xfrm>
            <a:off x="3208" y="3793"/>
            <a:ext cx="89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3" name="位图图像" r:id="rId14" imgW="5401429" imgH="2561905" progId="Paint.Picture">
                    <p:embed/>
                  </p:oleObj>
                </mc:Choice>
                <mc:Fallback>
                  <p:oleObj name="位图图像" r:id="rId14" imgW="5401429" imgH="2561905" progId="Paint.Picture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8" y="3793"/>
                          <a:ext cx="89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80" name="Freeform 123"/>
            <p:cNvSpPr>
              <a:spLocks/>
            </p:cNvSpPr>
            <p:nvPr/>
          </p:nvSpPr>
          <p:spPr bwMode="auto">
            <a:xfrm>
              <a:off x="3198" y="3817"/>
              <a:ext cx="101" cy="60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  <p:sp>
          <p:nvSpPr>
            <p:cNvPr id="8281" name="Freeform 124"/>
            <p:cNvSpPr>
              <a:spLocks/>
            </p:cNvSpPr>
            <p:nvPr/>
          </p:nvSpPr>
          <p:spPr bwMode="auto">
            <a:xfrm flipH="1">
              <a:off x="4003" y="3817"/>
              <a:ext cx="101" cy="61"/>
            </a:xfrm>
            <a:custGeom>
              <a:avLst/>
              <a:gdLst>
                <a:gd name="T0" fmla="*/ 439 w 439"/>
                <a:gd name="T1" fmla="*/ 0 h 476"/>
                <a:gd name="T2" fmla="*/ 311 w 439"/>
                <a:gd name="T3" fmla="*/ 92 h 476"/>
                <a:gd name="T4" fmla="*/ 247 w 439"/>
                <a:gd name="T5" fmla="*/ 147 h 476"/>
                <a:gd name="T6" fmla="*/ 302 w 439"/>
                <a:gd name="T7" fmla="*/ 229 h 476"/>
                <a:gd name="T8" fmla="*/ 366 w 439"/>
                <a:gd name="T9" fmla="*/ 220 h 476"/>
                <a:gd name="T10" fmla="*/ 348 w 439"/>
                <a:gd name="T11" fmla="*/ 192 h 476"/>
                <a:gd name="T12" fmla="*/ 320 w 439"/>
                <a:gd name="T13" fmla="*/ 183 h 476"/>
                <a:gd name="T14" fmla="*/ 265 w 439"/>
                <a:gd name="T15" fmla="*/ 201 h 476"/>
                <a:gd name="T16" fmla="*/ 211 w 439"/>
                <a:gd name="T17" fmla="*/ 220 h 476"/>
                <a:gd name="T18" fmla="*/ 156 w 439"/>
                <a:gd name="T19" fmla="*/ 320 h 476"/>
                <a:gd name="T20" fmla="*/ 211 w 439"/>
                <a:gd name="T21" fmla="*/ 393 h 476"/>
                <a:gd name="T22" fmla="*/ 247 w 439"/>
                <a:gd name="T23" fmla="*/ 357 h 476"/>
                <a:gd name="T24" fmla="*/ 220 w 439"/>
                <a:gd name="T25" fmla="*/ 348 h 476"/>
                <a:gd name="T26" fmla="*/ 73 w 439"/>
                <a:gd name="T27" fmla="*/ 366 h 476"/>
                <a:gd name="T28" fmla="*/ 28 w 439"/>
                <a:gd name="T29" fmla="*/ 403 h 476"/>
                <a:gd name="T30" fmla="*/ 0 w 439"/>
                <a:gd name="T31" fmla="*/ 476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9"/>
                <a:gd name="T49" fmla="*/ 0 h 476"/>
                <a:gd name="T50" fmla="*/ 439 w 439"/>
                <a:gd name="T51" fmla="*/ 476 h 4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9" h="476">
                  <a:moveTo>
                    <a:pt x="439" y="0"/>
                  </a:moveTo>
                  <a:cubicBezTo>
                    <a:pt x="373" y="22"/>
                    <a:pt x="359" y="52"/>
                    <a:pt x="311" y="92"/>
                  </a:cubicBezTo>
                  <a:cubicBezTo>
                    <a:pt x="288" y="111"/>
                    <a:pt x="268" y="125"/>
                    <a:pt x="247" y="147"/>
                  </a:cubicBezTo>
                  <a:cubicBezTo>
                    <a:pt x="256" y="201"/>
                    <a:pt x="252" y="212"/>
                    <a:pt x="302" y="229"/>
                  </a:cubicBezTo>
                  <a:cubicBezTo>
                    <a:pt x="323" y="226"/>
                    <a:pt x="349" y="234"/>
                    <a:pt x="366" y="220"/>
                  </a:cubicBezTo>
                  <a:cubicBezTo>
                    <a:pt x="375" y="213"/>
                    <a:pt x="357" y="199"/>
                    <a:pt x="348" y="192"/>
                  </a:cubicBezTo>
                  <a:cubicBezTo>
                    <a:pt x="340" y="186"/>
                    <a:pt x="329" y="186"/>
                    <a:pt x="320" y="183"/>
                  </a:cubicBezTo>
                  <a:cubicBezTo>
                    <a:pt x="302" y="189"/>
                    <a:pt x="283" y="195"/>
                    <a:pt x="265" y="201"/>
                  </a:cubicBezTo>
                  <a:cubicBezTo>
                    <a:pt x="247" y="207"/>
                    <a:pt x="211" y="220"/>
                    <a:pt x="211" y="220"/>
                  </a:cubicBezTo>
                  <a:cubicBezTo>
                    <a:pt x="185" y="245"/>
                    <a:pt x="168" y="285"/>
                    <a:pt x="156" y="320"/>
                  </a:cubicBezTo>
                  <a:cubicBezTo>
                    <a:pt x="166" y="362"/>
                    <a:pt x="169" y="380"/>
                    <a:pt x="211" y="393"/>
                  </a:cubicBezTo>
                  <a:cubicBezTo>
                    <a:pt x="221" y="390"/>
                    <a:pt x="261" y="384"/>
                    <a:pt x="247" y="357"/>
                  </a:cubicBezTo>
                  <a:cubicBezTo>
                    <a:pt x="243" y="349"/>
                    <a:pt x="229" y="351"/>
                    <a:pt x="220" y="348"/>
                  </a:cubicBezTo>
                  <a:cubicBezTo>
                    <a:pt x="171" y="352"/>
                    <a:pt x="112" y="336"/>
                    <a:pt x="73" y="366"/>
                  </a:cubicBezTo>
                  <a:cubicBezTo>
                    <a:pt x="9" y="416"/>
                    <a:pt x="101" y="376"/>
                    <a:pt x="28" y="403"/>
                  </a:cubicBezTo>
                  <a:cubicBezTo>
                    <a:pt x="20" y="427"/>
                    <a:pt x="18" y="458"/>
                    <a:pt x="0" y="476"/>
                  </a:cubicBezTo>
                </a:path>
              </a:pathLst>
            </a:custGeom>
            <a:noFill/>
            <a:ln w="19050">
              <a:solidFill>
                <a:srgbClr val="CC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zh-CN"/>
            </a:p>
          </p:txBody>
        </p:sp>
      </p:grpSp>
      <p:grpSp>
        <p:nvGrpSpPr>
          <p:cNvPr id="8325" name="Group 65"/>
          <p:cNvGrpSpPr>
            <a:grpSpLocks/>
          </p:cNvGrpSpPr>
          <p:nvPr/>
        </p:nvGrpSpPr>
        <p:grpSpPr bwMode="auto">
          <a:xfrm>
            <a:off x="7092950" y="3933825"/>
            <a:ext cx="914400" cy="288925"/>
            <a:chOff x="4468" y="2478"/>
            <a:chExt cx="576" cy="182"/>
          </a:xfrm>
        </p:grpSpPr>
        <p:sp>
          <p:nvSpPr>
            <p:cNvPr id="8326" name="Rectangle 66"/>
            <p:cNvSpPr>
              <a:spLocks noChangeArrowheads="1"/>
            </p:cNvSpPr>
            <p:nvPr/>
          </p:nvSpPr>
          <p:spPr bwMode="auto">
            <a:xfrm>
              <a:off x="4660" y="2551"/>
              <a:ext cx="384" cy="10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327" name="Line 67"/>
            <p:cNvSpPr>
              <a:spLocks noChangeShapeType="1"/>
            </p:cNvSpPr>
            <p:nvPr/>
          </p:nvSpPr>
          <p:spPr bwMode="auto">
            <a:xfrm>
              <a:off x="4852" y="2487"/>
              <a:ext cx="0" cy="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8" name="Line 68"/>
            <p:cNvSpPr>
              <a:spLocks noChangeShapeType="1"/>
            </p:cNvSpPr>
            <p:nvPr/>
          </p:nvSpPr>
          <p:spPr bwMode="auto">
            <a:xfrm>
              <a:off x="4516" y="2478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9" name="Line 69"/>
            <p:cNvSpPr>
              <a:spLocks noChangeShapeType="1"/>
            </p:cNvSpPr>
            <p:nvPr/>
          </p:nvSpPr>
          <p:spPr bwMode="auto">
            <a:xfrm>
              <a:off x="4468" y="2605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334" name="Picture 14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365625"/>
            <a:ext cx="5937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33" name="Picture 1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084763"/>
            <a:ext cx="863600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5" grpId="0" autoUpdateAnimBg="0"/>
      <p:bldP spid="8256" grpId="0" autoUpdateAnimBg="0"/>
      <p:bldP spid="8258" grpId="0" autoUpdateAnimBg="0"/>
      <p:bldP spid="8259" grpId="0" autoUpdateAnimBg="0"/>
      <p:bldP spid="8261" grpId="0" autoUpdateAnimBg="0"/>
      <p:bldP spid="8262" grpId="0" autoUpdateAnimBg="0"/>
      <p:bldP spid="8264" grpId="0" autoUpdateAnimBg="0"/>
      <p:bldP spid="8265" grpId="0" autoUpdateAnimBg="0"/>
      <p:bldP spid="8267" grpId="0" autoUpdateAnimBg="0"/>
      <p:bldP spid="8268" grpId="0" autoUpdateAnimBg="0"/>
      <p:bldP spid="8270" grpId="0" autoUpdateAnimBg="0"/>
      <p:bldP spid="8271" grpId="0" autoUpdateAnimBg="0"/>
      <p:bldP spid="82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2"/>
          <p:cNvSpPr txBox="1">
            <a:spLocks noChangeArrowheads="1"/>
          </p:cNvSpPr>
          <p:nvPr/>
        </p:nvSpPr>
        <p:spPr bwMode="auto">
          <a:xfrm>
            <a:off x="1692275" y="1844675"/>
            <a:ext cx="12255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√</a:t>
            </a:r>
          </a:p>
        </p:txBody>
      </p:sp>
      <p:sp>
        <p:nvSpPr>
          <p:cNvPr id="9224" name="Text Box 3"/>
          <p:cNvSpPr txBox="1">
            <a:spLocks noChangeArrowheads="1"/>
          </p:cNvSpPr>
          <p:nvPr/>
        </p:nvSpPr>
        <p:spPr bwMode="auto">
          <a:xfrm>
            <a:off x="6732588" y="1989138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√</a:t>
            </a: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1835150" y="3789363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×</a:t>
            </a:r>
          </a:p>
        </p:txBody>
      </p:sp>
      <p:sp>
        <p:nvSpPr>
          <p:cNvPr id="9226" name="Text Box 5"/>
          <p:cNvSpPr txBox="1">
            <a:spLocks noChangeArrowheads="1"/>
          </p:cNvSpPr>
          <p:nvPr/>
        </p:nvSpPr>
        <p:spPr bwMode="auto">
          <a:xfrm>
            <a:off x="6804025" y="3789363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×</a:t>
            </a:r>
          </a:p>
        </p:txBody>
      </p:sp>
      <p:grpSp>
        <p:nvGrpSpPr>
          <p:cNvPr id="9227" name="Group 6"/>
          <p:cNvGrpSpPr>
            <a:grpSpLocks/>
          </p:cNvGrpSpPr>
          <p:nvPr/>
        </p:nvGrpSpPr>
        <p:grpSpPr bwMode="auto">
          <a:xfrm>
            <a:off x="250825" y="1052513"/>
            <a:ext cx="2592388" cy="1697037"/>
            <a:chOff x="158" y="663"/>
            <a:chExt cx="1633" cy="1069"/>
          </a:xfrm>
        </p:grpSpPr>
        <p:grpSp>
          <p:nvGrpSpPr>
            <p:cNvPr id="9257" name="Group 7"/>
            <p:cNvGrpSpPr>
              <a:grpSpLocks/>
            </p:cNvGrpSpPr>
            <p:nvPr/>
          </p:nvGrpSpPr>
          <p:grpSpPr bwMode="auto">
            <a:xfrm>
              <a:off x="158" y="663"/>
              <a:ext cx="1633" cy="715"/>
              <a:chOff x="158" y="663"/>
              <a:chExt cx="1633" cy="715"/>
            </a:xfrm>
          </p:grpSpPr>
          <p:graphicFrame>
            <p:nvGraphicFramePr>
              <p:cNvPr id="9222" name="Object 8"/>
              <p:cNvGraphicFramePr>
                <a:graphicFrameLocks noChangeAspect="1"/>
              </p:cNvGraphicFramePr>
              <p:nvPr/>
            </p:nvGraphicFramePr>
            <p:xfrm>
              <a:off x="158" y="663"/>
              <a:ext cx="1633" cy="6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2" name="位图图像" r:id="rId3" imgW="5401429" imgH="2514286" progId="Paint.Picture">
                      <p:embed/>
                    </p:oleObj>
                  </mc:Choice>
                  <mc:Fallback>
                    <p:oleObj name="位图图像" r:id="rId3" imgW="5401429" imgH="2514286" progId="Paint.Picture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" y="663"/>
                            <a:ext cx="1633" cy="6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9" name="Freeform 9"/>
              <p:cNvSpPr>
                <a:spLocks/>
              </p:cNvSpPr>
              <p:nvPr/>
            </p:nvSpPr>
            <p:spPr bwMode="auto">
              <a:xfrm>
                <a:off x="158" y="1152"/>
                <a:ext cx="181" cy="226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260" name="Freeform 10"/>
              <p:cNvSpPr>
                <a:spLocks/>
              </p:cNvSpPr>
              <p:nvPr/>
            </p:nvSpPr>
            <p:spPr bwMode="auto">
              <a:xfrm flipH="1">
                <a:off x="1596" y="760"/>
                <a:ext cx="181" cy="225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58" name="Text Box 11"/>
            <p:cNvSpPr txBox="1">
              <a:spLocks noChangeArrowheads="1"/>
            </p:cNvSpPr>
            <p:nvPr/>
          </p:nvSpPr>
          <p:spPr bwMode="auto">
            <a:xfrm>
              <a:off x="826" y="1367"/>
              <a:ext cx="44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200" b="1">
                  <a:latin typeface="Times New Roman" pitchFamily="18" charset="0"/>
                </a:rPr>
                <a:t>A</a:t>
              </a:r>
            </a:p>
          </p:txBody>
        </p:sp>
      </p:grpSp>
      <p:grpSp>
        <p:nvGrpSpPr>
          <p:cNvPr id="9228" name="Group 12"/>
          <p:cNvGrpSpPr>
            <a:grpSpLocks/>
          </p:cNvGrpSpPr>
          <p:nvPr/>
        </p:nvGrpSpPr>
        <p:grpSpPr bwMode="auto">
          <a:xfrm>
            <a:off x="5003800" y="1052513"/>
            <a:ext cx="2808288" cy="1746250"/>
            <a:chOff x="3152" y="663"/>
            <a:chExt cx="1769" cy="1100"/>
          </a:xfrm>
        </p:grpSpPr>
        <p:grpSp>
          <p:nvGrpSpPr>
            <p:cNvPr id="9253" name="Group 13"/>
            <p:cNvGrpSpPr>
              <a:grpSpLocks/>
            </p:cNvGrpSpPr>
            <p:nvPr/>
          </p:nvGrpSpPr>
          <p:grpSpPr bwMode="auto">
            <a:xfrm>
              <a:off x="3152" y="663"/>
              <a:ext cx="1769" cy="760"/>
              <a:chOff x="3152" y="663"/>
              <a:chExt cx="1769" cy="760"/>
            </a:xfrm>
          </p:grpSpPr>
          <p:graphicFrame>
            <p:nvGraphicFramePr>
              <p:cNvPr id="9221" name="Object 14"/>
              <p:cNvGraphicFramePr>
                <a:graphicFrameLocks noChangeAspect="1"/>
              </p:cNvGraphicFramePr>
              <p:nvPr/>
            </p:nvGraphicFramePr>
            <p:xfrm>
              <a:off x="3152" y="663"/>
              <a:ext cx="1765" cy="7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3" name="位图图像" r:id="rId5" imgW="5409524" imgH="2600000" progId="Paint.Picture">
                      <p:embed/>
                    </p:oleObj>
                  </mc:Choice>
                  <mc:Fallback>
                    <p:oleObj name="位图图像" r:id="rId5" imgW="5409524" imgH="2600000" progId="Paint.Picture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52" y="663"/>
                            <a:ext cx="1765" cy="7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5" name="Freeform 15"/>
              <p:cNvSpPr>
                <a:spLocks/>
              </p:cNvSpPr>
              <p:nvPr/>
            </p:nvSpPr>
            <p:spPr bwMode="auto">
              <a:xfrm flipH="1">
                <a:off x="4723" y="776"/>
                <a:ext cx="198" cy="236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256" name="Freeform 16"/>
              <p:cNvSpPr>
                <a:spLocks/>
              </p:cNvSpPr>
              <p:nvPr/>
            </p:nvSpPr>
            <p:spPr bwMode="auto">
              <a:xfrm flipH="1">
                <a:off x="4721" y="1187"/>
                <a:ext cx="198" cy="236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54" name="Text Box 17"/>
            <p:cNvSpPr txBox="1">
              <a:spLocks noChangeArrowheads="1"/>
            </p:cNvSpPr>
            <p:nvPr/>
          </p:nvSpPr>
          <p:spPr bwMode="auto">
            <a:xfrm>
              <a:off x="3742" y="1398"/>
              <a:ext cx="68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200" b="1">
                  <a:latin typeface="Times New Roman" pitchFamily="18" charset="0"/>
                </a:rPr>
                <a:t>B</a:t>
              </a:r>
            </a:p>
          </p:txBody>
        </p:sp>
      </p:grpSp>
      <p:grpSp>
        <p:nvGrpSpPr>
          <p:cNvPr id="9229" name="Group 18"/>
          <p:cNvGrpSpPr>
            <a:grpSpLocks/>
          </p:cNvGrpSpPr>
          <p:nvPr/>
        </p:nvGrpSpPr>
        <p:grpSpPr bwMode="auto">
          <a:xfrm>
            <a:off x="468313" y="2924175"/>
            <a:ext cx="2447925" cy="1608138"/>
            <a:chOff x="295" y="1842"/>
            <a:chExt cx="1542" cy="1013"/>
          </a:xfrm>
        </p:grpSpPr>
        <p:grpSp>
          <p:nvGrpSpPr>
            <p:cNvPr id="9249" name="Group 19"/>
            <p:cNvGrpSpPr>
              <a:grpSpLocks/>
            </p:cNvGrpSpPr>
            <p:nvPr/>
          </p:nvGrpSpPr>
          <p:grpSpPr bwMode="auto">
            <a:xfrm>
              <a:off x="295" y="1842"/>
              <a:ext cx="1542" cy="680"/>
              <a:chOff x="295" y="1842"/>
              <a:chExt cx="1542" cy="680"/>
            </a:xfrm>
          </p:grpSpPr>
          <p:graphicFrame>
            <p:nvGraphicFramePr>
              <p:cNvPr id="9220" name="Object 20"/>
              <p:cNvGraphicFramePr>
                <a:graphicFrameLocks noChangeAspect="1"/>
              </p:cNvGraphicFramePr>
              <p:nvPr/>
            </p:nvGraphicFramePr>
            <p:xfrm>
              <a:off x="295" y="1842"/>
              <a:ext cx="1541" cy="6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4" name="位图图像" r:id="rId7" imgW="5409524" imgH="2505425" progId="Paint.Picture">
                      <p:embed/>
                    </p:oleObj>
                  </mc:Choice>
                  <mc:Fallback>
                    <p:oleObj name="位图图像" r:id="rId7" imgW="5409524" imgH="2505425" progId="Paint.Picture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" y="1842"/>
                            <a:ext cx="1541" cy="6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1" name="Freeform 21"/>
              <p:cNvSpPr>
                <a:spLocks/>
              </p:cNvSpPr>
              <p:nvPr/>
            </p:nvSpPr>
            <p:spPr bwMode="auto">
              <a:xfrm>
                <a:off x="295" y="2303"/>
                <a:ext cx="173" cy="219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252" name="Freeform 22"/>
              <p:cNvSpPr>
                <a:spLocks/>
              </p:cNvSpPr>
              <p:nvPr/>
            </p:nvSpPr>
            <p:spPr bwMode="auto">
              <a:xfrm flipH="1">
                <a:off x="1664" y="2303"/>
                <a:ext cx="173" cy="219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50" name="Text Box 23"/>
            <p:cNvSpPr txBox="1">
              <a:spLocks noChangeArrowheads="1"/>
            </p:cNvSpPr>
            <p:nvPr/>
          </p:nvSpPr>
          <p:spPr bwMode="auto">
            <a:xfrm>
              <a:off x="897" y="2490"/>
              <a:ext cx="56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200" b="1">
                  <a:latin typeface="Times New Roman" pitchFamily="18" charset="0"/>
                </a:rPr>
                <a:t>C</a:t>
              </a:r>
            </a:p>
          </p:txBody>
        </p:sp>
      </p:grpSp>
      <p:grpSp>
        <p:nvGrpSpPr>
          <p:cNvPr id="9230" name="Group 24"/>
          <p:cNvGrpSpPr>
            <a:grpSpLocks/>
          </p:cNvGrpSpPr>
          <p:nvPr/>
        </p:nvGrpSpPr>
        <p:grpSpPr bwMode="auto">
          <a:xfrm>
            <a:off x="5148263" y="2852738"/>
            <a:ext cx="2952750" cy="1804987"/>
            <a:chOff x="3243" y="1797"/>
            <a:chExt cx="1860" cy="1137"/>
          </a:xfrm>
        </p:grpSpPr>
        <p:grpSp>
          <p:nvGrpSpPr>
            <p:cNvPr id="9245" name="Group 25"/>
            <p:cNvGrpSpPr>
              <a:grpSpLocks/>
            </p:cNvGrpSpPr>
            <p:nvPr/>
          </p:nvGrpSpPr>
          <p:grpSpPr bwMode="auto">
            <a:xfrm>
              <a:off x="3243" y="1797"/>
              <a:ext cx="1860" cy="789"/>
              <a:chOff x="3243" y="1797"/>
              <a:chExt cx="1860" cy="789"/>
            </a:xfrm>
          </p:grpSpPr>
          <p:graphicFrame>
            <p:nvGraphicFramePr>
              <p:cNvPr id="9219" name="Object 26"/>
              <p:cNvGraphicFramePr>
                <a:graphicFrameLocks noChangeAspect="1"/>
              </p:cNvGraphicFramePr>
              <p:nvPr/>
            </p:nvGraphicFramePr>
            <p:xfrm>
              <a:off x="3263" y="1797"/>
              <a:ext cx="1836" cy="7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5" name="位图图像" r:id="rId9" imgW="5401429" imgH="2561905" progId="Paint.Picture">
                      <p:embed/>
                    </p:oleObj>
                  </mc:Choice>
                  <mc:Fallback>
                    <p:oleObj name="位图图像" r:id="rId9" imgW="5401429" imgH="2561905" progId="Paint.Picture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3" y="1797"/>
                            <a:ext cx="1836" cy="7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47" name="Freeform 27"/>
              <p:cNvSpPr>
                <a:spLocks/>
              </p:cNvSpPr>
              <p:nvPr/>
            </p:nvSpPr>
            <p:spPr bwMode="auto">
              <a:xfrm>
                <a:off x="3243" y="1899"/>
                <a:ext cx="208" cy="266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248" name="Freeform 28"/>
              <p:cNvSpPr>
                <a:spLocks/>
              </p:cNvSpPr>
              <p:nvPr/>
            </p:nvSpPr>
            <p:spPr bwMode="auto">
              <a:xfrm flipH="1">
                <a:off x="4895" y="1902"/>
                <a:ext cx="208" cy="265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46" name="Text Box 29"/>
            <p:cNvSpPr txBox="1">
              <a:spLocks noChangeArrowheads="1"/>
            </p:cNvSpPr>
            <p:nvPr/>
          </p:nvSpPr>
          <p:spPr bwMode="auto">
            <a:xfrm>
              <a:off x="3990" y="2569"/>
              <a:ext cx="74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200" b="1">
                  <a:latin typeface="Times New Roman" pitchFamily="18" charset="0"/>
                </a:rPr>
                <a:t>D</a:t>
              </a:r>
            </a:p>
          </p:txBody>
        </p:sp>
      </p:grpSp>
      <p:grpSp>
        <p:nvGrpSpPr>
          <p:cNvPr id="9231" name="Group 30"/>
          <p:cNvGrpSpPr>
            <a:grpSpLocks/>
          </p:cNvGrpSpPr>
          <p:nvPr/>
        </p:nvGrpSpPr>
        <p:grpSpPr bwMode="auto">
          <a:xfrm>
            <a:off x="395288" y="4437063"/>
            <a:ext cx="2808287" cy="2209800"/>
            <a:chOff x="249" y="2795"/>
            <a:chExt cx="1769" cy="1392"/>
          </a:xfrm>
        </p:grpSpPr>
        <p:grpSp>
          <p:nvGrpSpPr>
            <p:cNvPr id="9239" name="Group 31"/>
            <p:cNvGrpSpPr>
              <a:grpSpLocks/>
            </p:cNvGrpSpPr>
            <p:nvPr/>
          </p:nvGrpSpPr>
          <p:grpSpPr bwMode="auto">
            <a:xfrm>
              <a:off x="249" y="2795"/>
              <a:ext cx="1769" cy="901"/>
              <a:chOff x="249" y="2795"/>
              <a:chExt cx="1769" cy="901"/>
            </a:xfrm>
          </p:grpSpPr>
          <p:pic>
            <p:nvPicPr>
              <p:cNvPr id="9241" name="Picture 3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" y="2960"/>
                <a:ext cx="1769" cy="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42" name="Freeform 33"/>
              <p:cNvSpPr>
                <a:spLocks/>
              </p:cNvSpPr>
              <p:nvPr/>
            </p:nvSpPr>
            <p:spPr bwMode="auto">
              <a:xfrm>
                <a:off x="280" y="3454"/>
                <a:ext cx="193" cy="241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pic>
            <p:nvPicPr>
              <p:cNvPr id="9243" name="Picture 3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70" b="79750"/>
              <a:stretch>
                <a:fillRect/>
              </a:stretch>
            </p:blipFill>
            <p:spPr bwMode="auto">
              <a:xfrm>
                <a:off x="249" y="2960"/>
                <a:ext cx="17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44" name="Freeform 35"/>
              <p:cNvSpPr>
                <a:spLocks/>
              </p:cNvSpPr>
              <p:nvPr/>
            </p:nvSpPr>
            <p:spPr bwMode="auto">
              <a:xfrm flipH="1">
                <a:off x="280" y="2795"/>
                <a:ext cx="193" cy="242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1000" y="3860"/>
              <a:ext cx="4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800" b="1">
                  <a:latin typeface="Times New Roman" pitchFamily="18" charset="0"/>
                </a:rPr>
                <a:t>E</a:t>
              </a:r>
            </a:p>
          </p:txBody>
        </p:sp>
      </p:grpSp>
      <p:sp>
        <p:nvSpPr>
          <p:cNvPr id="9232" name="Text Box 37"/>
          <p:cNvSpPr txBox="1">
            <a:spLocks noChangeArrowheads="1"/>
          </p:cNvSpPr>
          <p:nvPr/>
        </p:nvSpPr>
        <p:spPr bwMode="auto">
          <a:xfrm>
            <a:off x="1908175" y="5589588"/>
            <a:ext cx="12255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√</a:t>
            </a:r>
          </a:p>
        </p:txBody>
      </p:sp>
      <p:grpSp>
        <p:nvGrpSpPr>
          <p:cNvPr id="9233" name="Group 38"/>
          <p:cNvGrpSpPr>
            <a:grpSpLocks/>
          </p:cNvGrpSpPr>
          <p:nvPr/>
        </p:nvGrpSpPr>
        <p:grpSpPr bwMode="auto">
          <a:xfrm>
            <a:off x="5076825" y="4724400"/>
            <a:ext cx="3097213" cy="1946275"/>
            <a:chOff x="3198" y="2976"/>
            <a:chExt cx="1951" cy="1226"/>
          </a:xfrm>
        </p:grpSpPr>
        <p:grpSp>
          <p:nvGrpSpPr>
            <p:cNvPr id="9235" name="Group 39"/>
            <p:cNvGrpSpPr>
              <a:grpSpLocks/>
            </p:cNvGrpSpPr>
            <p:nvPr/>
          </p:nvGrpSpPr>
          <p:grpSpPr bwMode="auto">
            <a:xfrm>
              <a:off x="3198" y="2976"/>
              <a:ext cx="1951" cy="945"/>
              <a:chOff x="3198" y="2976"/>
              <a:chExt cx="1951" cy="945"/>
            </a:xfrm>
          </p:grpSpPr>
          <p:graphicFrame>
            <p:nvGraphicFramePr>
              <p:cNvPr id="9218" name="Object 40"/>
              <p:cNvGraphicFramePr>
                <a:graphicFrameLocks noChangeAspect="1"/>
              </p:cNvGraphicFramePr>
              <p:nvPr/>
            </p:nvGraphicFramePr>
            <p:xfrm>
              <a:off x="3198" y="2976"/>
              <a:ext cx="1950" cy="8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76" name="位图图像" r:id="rId12" imgW="5428571" imgH="2542857" progId="Paint.Picture">
                      <p:embed/>
                    </p:oleObj>
                  </mc:Choice>
                  <mc:Fallback>
                    <p:oleObj name="位图图像" r:id="rId12" imgW="5428571" imgH="2542857" progId="Paint.Picture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976"/>
                            <a:ext cx="1950" cy="8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37" name="Freeform 41"/>
              <p:cNvSpPr>
                <a:spLocks/>
              </p:cNvSpPr>
              <p:nvPr/>
            </p:nvSpPr>
            <p:spPr bwMode="auto">
              <a:xfrm flipH="1">
                <a:off x="4931" y="3623"/>
                <a:ext cx="218" cy="298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238" name="Freeform 42"/>
              <p:cNvSpPr>
                <a:spLocks/>
              </p:cNvSpPr>
              <p:nvPr/>
            </p:nvSpPr>
            <p:spPr bwMode="auto">
              <a:xfrm>
                <a:off x="3198" y="3101"/>
                <a:ext cx="218" cy="298"/>
              </a:xfrm>
              <a:custGeom>
                <a:avLst/>
                <a:gdLst>
                  <a:gd name="T0" fmla="*/ 439 w 439"/>
                  <a:gd name="T1" fmla="*/ 0 h 476"/>
                  <a:gd name="T2" fmla="*/ 311 w 439"/>
                  <a:gd name="T3" fmla="*/ 92 h 476"/>
                  <a:gd name="T4" fmla="*/ 247 w 439"/>
                  <a:gd name="T5" fmla="*/ 147 h 476"/>
                  <a:gd name="T6" fmla="*/ 302 w 439"/>
                  <a:gd name="T7" fmla="*/ 229 h 476"/>
                  <a:gd name="T8" fmla="*/ 366 w 439"/>
                  <a:gd name="T9" fmla="*/ 220 h 476"/>
                  <a:gd name="T10" fmla="*/ 348 w 439"/>
                  <a:gd name="T11" fmla="*/ 192 h 476"/>
                  <a:gd name="T12" fmla="*/ 320 w 439"/>
                  <a:gd name="T13" fmla="*/ 183 h 476"/>
                  <a:gd name="T14" fmla="*/ 265 w 439"/>
                  <a:gd name="T15" fmla="*/ 201 h 476"/>
                  <a:gd name="T16" fmla="*/ 211 w 439"/>
                  <a:gd name="T17" fmla="*/ 220 h 476"/>
                  <a:gd name="T18" fmla="*/ 156 w 439"/>
                  <a:gd name="T19" fmla="*/ 320 h 476"/>
                  <a:gd name="T20" fmla="*/ 211 w 439"/>
                  <a:gd name="T21" fmla="*/ 393 h 476"/>
                  <a:gd name="T22" fmla="*/ 247 w 439"/>
                  <a:gd name="T23" fmla="*/ 357 h 476"/>
                  <a:gd name="T24" fmla="*/ 220 w 439"/>
                  <a:gd name="T25" fmla="*/ 348 h 476"/>
                  <a:gd name="T26" fmla="*/ 73 w 439"/>
                  <a:gd name="T27" fmla="*/ 366 h 476"/>
                  <a:gd name="T28" fmla="*/ 28 w 439"/>
                  <a:gd name="T29" fmla="*/ 403 h 476"/>
                  <a:gd name="T30" fmla="*/ 0 w 439"/>
                  <a:gd name="T31" fmla="*/ 476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9"/>
                  <a:gd name="T49" fmla="*/ 0 h 476"/>
                  <a:gd name="T50" fmla="*/ 439 w 439"/>
                  <a:gd name="T51" fmla="*/ 476 h 47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9" h="476">
                    <a:moveTo>
                      <a:pt x="439" y="0"/>
                    </a:moveTo>
                    <a:cubicBezTo>
                      <a:pt x="373" y="22"/>
                      <a:pt x="359" y="52"/>
                      <a:pt x="311" y="92"/>
                    </a:cubicBezTo>
                    <a:cubicBezTo>
                      <a:pt x="288" y="111"/>
                      <a:pt x="268" y="125"/>
                      <a:pt x="247" y="147"/>
                    </a:cubicBezTo>
                    <a:cubicBezTo>
                      <a:pt x="256" y="201"/>
                      <a:pt x="252" y="212"/>
                      <a:pt x="302" y="229"/>
                    </a:cubicBezTo>
                    <a:cubicBezTo>
                      <a:pt x="323" y="226"/>
                      <a:pt x="349" y="234"/>
                      <a:pt x="366" y="220"/>
                    </a:cubicBezTo>
                    <a:cubicBezTo>
                      <a:pt x="375" y="213"/>
                      <a:pt x="357" y="199"/>
                      <a:pt x="348" y="192"/>
                    </a:cubicBezTo>
                    <a:cubicBezTo>
                      <a:pt x="340" y="186"/>
                      <a:pt x="329" y="186"/>
                      <a:pt x="320" y="183"/>
                    </a:cubicBezTo>
                    <a:cubicBezTo>
                      <a:pt x="302" y="189"/>
                      <a:pt x="283" y="195"/>
                      <a:pt x="265" y="201"/>
                    </a:cubicBezTo>
                    <a:cubicBezTo>
                      <a:pt x="247" y="207"/>
                      <a:pt x="211" y="220"/>
                      <a:pt x="211" y="220"/>
                    </a:cubicBezTo>
                    <a:cubicBezTo>
                      <a:pt x="185" y="245"/>
                      <a:pt x="168" y="285"/>
                      <a:pt x="156" y="320"/>
                    </a:cubicBezTo>
                    <a:cubicBezTo>
                      <a:pt x="166" y="362"/>
                      <a:pt x="169" y="380"/>
                      <a:pt x="211" y="393"/>
                    </a:cubicBezTo>
                    <a:cubicBezTo>
                      <a:pt x="221" y="390"/>
                      <a:pt x="261" y="384"/>
                      <a:pt x="247" y="357"/>
                    </a:cubicBezTo>
                    <a:cubicBezTo>
                      <a:pt x="243" y="349"/>
                      <a:pt x="229" y="351"/>
                      <a:pt x="220" y="348"/>
                    </a:cubicBezTo>
                    <a:cubicBezTo>
                      <a:pt x="171" y="352"/>
                      <a:pt x="112" y="336"/>
                      <a:pt x="73" y="366"/>
                    </a:cubicBezTo>
                    <a:cubicBezTo>
                      <a:pt x="9" y="416"/>
                      <a:pt x="101" y="376"/>
                      <a:pt x="28" y="403"/>
                    </a:cubicBezTo>
                    <a:cubicBezTo>
                      <a:pt x="20" y="427"/>
                      <a:pt x="18" y="458"/>
                      <a:pt x="0" y="476"/>
                    </a:cubicBezTo>
                  </a:path>
                </a:pathLst>
              </a:custGeom>
              <a:noFill/>
              <a:ln w="76200">
                <a:solidFill>
                  <a:srgbClr val="CC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zh-CN"/>
              </a:p>
            </p:txBody>
          </p:sp>
        </p:grpSp>
        <p:sp>
          <p:nvSpPr>
            <p:cNvPr id="9236" name="Text Box 43"/>
            <p:cNvSpPr txBox="1">
              <a:spLocks noChangeArrowheads="1"/>
            </p:cNvSpPr>
            <p:nvPr/>
          </p:nvSpPr>
          <p:spPr bwMode="auto">
            <a:xfrm>
              <a:off x="3999" y="3876"/>
              <a:ext cx="4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800" b="1">
                  <a:latin typeface="Times New Roman" pitchFamily="18" charset="0"/>
                </a:rPr>
                <a:t>F</a:t>
              </a:r>
            </a:p>
          </p:txBody>
        </p:sp>
      </p:grpSp>
      <p:sp>
        <p:nvSpPr>
          <p:cNvPr id="9234" name="Text Box 44"/>
          <p:cNvSpPr txBox="1">
            <a:spLocks noChangeArrowheads="1"/>
          </p:cNvSpPr>
          <p:nvPr/>
        </p:nvSpPr>
        <p:spPr bwMode="auto">
          <a:xfrm>
            <a:off x="6875463" y="5610225"/>
            <a:ext cx="12255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54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autoUpdateAnimBg="0"/>
      <p:bldP spid="9224" grpId="0" autoUpdateAnimBg="0"/>
      <p:bldP spid="9225" grpId="0" autoUpdateAnimBg="0"/>
      <p:bldP spid="9226" grpId="0" autoUpdateAnimBg="0"/>
      <p:bldP spid="9232" grpId="0" autoUpdateAnimBg="0"/>
      <p:bldP spid="92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63713" y="0"/>
            <a:ext cx="6769100" cy="1143000"/>
          </a:xfrm>
        </p:spPr>
        <p:txBody>
          <a:bodyPr/>
          <a:lstStyle/>
          <a:p>
            <a:pPr eaLnBrk="1" hangingPunct="1"/>
            <a:r>
              <a:rPr lang="zh-CN" sz="4000" b="0" smtClean="0">
                <a:solidFill>
                  <a:srgbClr val="FF0000"/>
                </a:solidFill>
                <a:ea typeface="方正姚体" pitchFamily="2" charset="-122"/>
              </a:rPr>
              <a:t>滑动变阻器的使用方法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50825" y="1773238"/>
            <a:ext cx="7850188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4000" b="1">
                <a:latin typeface="Tahoma" pitchFamily="34" charset="0"/>
              </a:rPr>
              <a:t>（</a:t>
            </a:r>
            <a:r>
              <a:rPr lang="zh-CN" altLang="zh-CN" sz="4000" b="1">
                <a:latin typeface="Tahoma" pitchFamily="34" charset="0"/>
              </a:rPr>
              <a:t>1</a:t>
            </a:r>
            <a:r>
              <a:rPr lang="zh-CN" sz="4000" b="1">
                <a:latin typeface="Tahoma" pitchFamily="34" charset="0"/>
              </a:rPr>
              <a:t>）一般要串联在电路中</a:t>
            </a:r>
          </a:p>
          <a:p>
            <a:pPr eaLnBrk="1" hangingPunct="1">
              <a:spcBef>
                <a:spcPct val="50000"/>
              </a:spcBef>
            </a:pPr>
            <a:r>
              <a:rPr lang="zh-CN" sz="4000" b="1">
                <a:latin typeface="Tahoma" pitchFamily="34" charset="0"/>
              </a:rPr>
              <a:t>（</a:t>
            </a:r>
            <a:r>
              <a:rPr lang="zh-CN" altLang="zh-CN" sz="4000" b="1">
                <a:latin typeface="Tahoma" pitchFamily="34" charset="0"/>
              </a:rPr>
              <a:t>2</a:t>
            </a:r>
            <a:r>
              <a:rPr lang="zh-CN" sz="4000" b="1">
                <a:latin typeface="Tahoma" pitchFamily="34" charset="0"/>
              </a:rPr>
              <a:t>）</a:t>
            </a:r>
            <a:r>
              <a:rPr lang="zh-CN" sz="4000" b="1">
                <a:latin typeface="Times New Roman" pitchFamily="18" charset="0"/>
              </a:rPr>
              <a:t>一上一下搭配好，</a:t>
            </a:r>
            <a:r>
              <a:rPr lang="zh-CN" sz="4000" b="1">
                <a:solidFill>
                  <a:srgbClr val="FF66CC"/>
                </a:solidFill>
                <a:latin typeface="Times New Roman" pitchFamily="18" charset="0"/>
              </a:rPr>
              <a:t>主要看下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000" b="1">
                <a:solidFill>
                  <a:srgbClr val="FF0066"/>
                </a:solidFill>
                <a:latin typeface="Times New Roman" pitchFamily="18" charset="0"/>
              </a:rPr>
              <a:t>(</a:t>
            </a:r>
            <a:r>
              <a:rPr lang="zh-CN" sz="2000" b="1">
                <a:solidFill>
                  <a:srgbClr val="FF0066"/>
                </a:solidFill>
                <a:latin typeface="Times New Roman" pitchFamily="18" charset="0"/>
              </a:rPr>
              <a:t>向着下面的那个接线柱滑动电阻变大，远离下面的那个接线柱滑动电阻变小</a:t>
            </a:r>
            <a:r>
              <a:rPr lang="zh-CN" altLang="zh-CN" sz="2000" b="1">
                <a:solidFill>
                  <a:srgbClr val="FF0066"/>
                </a:solidFill>
                <a:latin typeface="Times New Roman" pitchFamily="18" charset="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zh-CN" sz="4000" b="1">
                <a:latin typeface="Tahoma" pitchFamily="34" charset="0"/>
              </a:rPr>
              <a:t>（</a:t>
            </a:r>
            <a:r>
              <a:rPr lang="zh-CN" altLang="zh-CN" sz="4000" b="1">
                <a:latin typeface="Tahoma" pitchFamily="34" charset="0"/>
              </a:rPr>
              <a:t>3</a:t>
            </a:r>
            <a:r>
              <a:rPr lang="zh-CN" sz="4000" b="1">
                <a:latin typeface="Tahoma" pitchFamily="34" charset="0"/>
              </a:rPr>
              <a:t>）闭合开关前应将滑片放在阻值最大位置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763713" y="188913"/>
            <a:ext cx="5905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彩云" pitchFamily="2" charset="-122"/>
              </a:rPr>
              <a:t>二、旋盘式变阻箱</a:t>
            </a:r>
          </a:p>
        </p:txBody>
      </p:sp>
      <p:pic>
        <p:nvPicPr>
          <p:cNvPr id="21507" name="Picture 3" descr="msotw9_temp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191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557338"/>
            <a:ext cx="4038600" cy="4011612"/>
          </a:xfrm>
          <a:prstGeom prst="rect">
            <a:avLst/>
          </a:prstGeom>
          <a:solidFill>
            <a:srgbClr val="71DF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38000" r="25999" b="20667"/>
          <a:stretch>
            <a:fillRect/>
          </a:stretch>
        </p:blipFill>
        <p:spPr bwMode="auto">
          <a:xfrm>
            <a:off x="6372225" y="3644900"/>
            <a:ext cx="2771775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22000" r="73000" b="23334"/>
          <a:stretch>
            <a:fillRect/>
          </a:stretch>
        </p:blipFill>
        <p:spPr bwMode="auto">
          <a:xfrm>
            <a:off x="6410325" y="0"/>
            <a:ext cx="2733675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1619250" y="188913"/>
            <a:ext cx="4895850" cy="1143000"/>
          </a:xfrm>
        </p:spPr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思考问题（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2133600"/>
            <a:ext cx="7772400" cy="2895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mtClean="0"/>
              <a:t>         </a:t>
            </a:r>
          </a:p>
          <a:p>
            <a:pPr eaLnBrk="1" hangingPunct="1">
              <a:buFontTx/>
              <a:buNone/>
            </a:pPr>
            <a:endParaRPr lang="zh-CN" altLang="zh-CN" smtClean="0"/>
          </a:p>
          <a:p>
            <a:pPr eaLnBrk="1" hangingPunct="1">
              <a:buFontTx/>
              <a:buNone/>
            </a:pPr>
            <a:r>
              <a:rPr lang="zh-CN" altLang="zh-CN" smtClean="0"/>
              <a:t>         </a:t>
            </a:r>
          </a:p>
        </p:txBody>
      </p:sp>
      <p:pic>
        <p:nvPicPr>
          <p:cNvPr id="14342" name="Picture 6" descr="1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868863"/>
            <a:ext cx="316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1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437063"/>
            <a:ext cx="5715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684213" y="1916113"/>
            <a:ext cx="6096000" cy="2209800"/>
          </a:xfrm>
          <a:prstGeom prst="wedgeRoundRectCallout">
            <a:avLst>
              <a:gd name="adj1" fmla="val -2917"/>
              <a:gd name="adj2" fmla="val 8505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sz="4400" b="1">
                <a:solidFill>
                  <a:srgbClr val="0000FF"/>
                </a:solidFill>
                <a:latin typeface="Tahoma" pitchFamily="34" charset="0"/>
                <a:ea typeface="方正姚体" pitchFamily="2" charset="-122"/>
              </a:rPr>
              <a:t>台灯和收音机是采用什么方法使其亮度和音量发生变化的？</a:t>
            </a:r>
          </a:p>
          <a:p>
            <a:pPr algn="ctr"/>
            <a:endParaRPr lang="zh-CN" altLang="zh-CN" sz="4400" b="1">
              <a:solidFill>
                <a:srgbClr val="0000FF"/>
              </a:solidFill>
              <a:latin typeface="Tahoma" pitchFamily="34" charset="0"/>
              <a:ea typeface="方正姚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92275" y="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彩云" pitchFamily="2" charset="-122"/>
              </a:rPr>
              <a:t>旋盘式变阻箱的读数</a:t>
            </a:r>
          </a:p>
        </p:txBody>
      </p:sp>
      <p:pic>
        <p:nvPicPr>
          <p:cNvPr id="22531" name="Picture 3" descr="msotw9_temp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43751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019800" y="1524000"/>
            <a:ext cx="2743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200" b="1">
                <a:latin typeface="Times New Roman" pitchFamily="18" charset="0"/>
              </a:rPr>
              <a:t>阻值：</a:t>
            </a:r>
            <a:r>
              <a:rPr lang="zh-CN" altLang="zh-CN" sz="3200" b="1">
                <a:solidFill>
                  <a:srgbClr val="FF5050"/>
                </a:solidFill>
                <a:latin typeface="Times New Roman" pitchFamily="18" charset="0"/>
              </a:rPr>
              <a:t>427</a:t>
            </a:r>
            <a:r>
              <a:rPr lang="zh-CN" sz="3200" b="1">
                <a:solidFill>
                  <a:srgbClr val="FF5050"/>
                </a:solidFill>
                <a:latin typeface="Times New Roman" pitchFamily="18" charset="0"/>
              </a:rPr>
              <a:t>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1476375" y="333375"/>
            <a:ext cx="38671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48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三 电位器：</a:t>
            </a:r>
          </a:p>
        </p:txBody>
      </p:sp>
      <p:grpSp>
        <p:nvGrpSpPr>
          <p:cNvPr id="10244" name="Group 3"/>
          <p:cNvGrpSpPr>
            <a:grpSpLocks/>
          </p:cNvGrpSpPr>
          <p:nvPr/>
        </p:nvGrpSpPr>
        <p:grpSpPr bwMode="auto">
          <a:xfrm>
            <a:off x="577850" y="2541588"/>
            <a:ext cx="3505200" cy="2590800"/>
            <a:chOff x="364" y="1601"/>
            <a:chExt cx="2208" cy="1632"/>
          </a:xfrm>
        </p:grpSpPr>
        <p:graphicFrame>
          <p:nvGraphicFramePr>
            <p:cNvPr id="10242" name="Object 4"/>
            <p:cNvGraphicFramePr>
              <a:graphicFrameLocks noChangeAspect="1"/>
            </p:cNvGraphicFramePr>
            <p:nvPr/>
          </p:nvGraphicFramePr>
          <p:xfrm>
            <a:off x="364" y="1601"/>
            <a:ext cx="2208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" name="位图图像" r:id="rId3" imgW="1895238" imgH="1390844" progId="Paint.Picture">
                    <p:embed/>
                  </p:oleObj>
                </mc:Choice>
                <mc:Fallback>
                  <p:oleObj name="位图图像" r:id="rId3" imgW="1895238" imgH="1390844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" y="1601"/>
                          <a:ext cx="2208" cy="1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6" name="Text Box 5"/>
            <p:cNvSpPr txBox="1">
              <a:spLocks noChangeArrowheads="1"/>
            </p:cNvSpPr>
            <p:nvPr/>
          </p:nvSpPr>
          <p:spPr bwMode="auto">
            <a:xfrm>
              <a:off x="364" y="2945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2400" b="1">
                  <a:solidFill>
                    <a:schemeClr val="bg2"/>
                  </a:solidFill>
                  <a:latin typeface="Times New Roman" pitchFamily="18" charset="0"/>
                  <a:ea typeface="黑体" pitchFamily="2" charset="-122"/>
                </a:rPr>
                <a:t>电位器</a:t>
              </a:r>
            </a:p>
          </p:txBody>
        </p:sp>
      </p:grp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2560638"/>
            <a:ext cx="47339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313" y="1628775"/>
            <a:ext cx="3811587" cy="685800"/>
          </a:xfrm>
        </p:spPr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ea typeface="方正姚体" pitchFamily="2" charset="-122"/>
              </a:rPr>
              <a:t>知识要点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8229600" cy="3505200"/>
          </a:xfrm>
        </p:spPr>
        <p:txBody>
          <a:bodyPr/>
          <a:lstStyle/>
          <a:p>
            <a:pPr eaLnBrk="1" hangingPunct="1"/>
            <a:endParaRPr lang="zh-CN" altLang="zh-CN" smtClean="0"/>
          </a:p>
          <a:p>
            <a:pPr eaLnBrk="1" hangingPunct="1">
              <a:buFontTx/>
              <a:buNone/>
            </a:pP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：变阻器的结构、符号和结构示意图</a:t>
            </a:r>
          </a:p>
          <a:p>
            <a:pPr eaLnBrk="1" hangingPunct="1">
              <a:buFontTx/>
              <a:buNone/>
            </a:pP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2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：变阻器的原理和作用</a:t>
            </a:r>
          </a:p>
          <a:p>
            <a:pPr eaLnBrk="1" hangingPunct="1">
              <a:buFontTx/>
              <a:buNone/>
            </a:pP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3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：变阻器的连接方法</a:t>
            </a:r>
          </a:p>
          <a:p>
            <a:pPr eaLnBrk="1" hangingPunct="1">
              <a:buFontTx/>
              <a:buNone/>
            </a:pPr>
            <a:r>
              <a:rPr lang="zh-CN" altLang="zh-CN" sz="3600" b="1" smtClean="0">
                <a:latin typeface="方正姚体" pitchFamily="2" charset="-122"/>
                <a:ea typeface="方正姚体" pitchFamily="2" charset="-122"/>
              </a:rPr>
              <a:t>4</a:t>
            </a:r>
            <a:r>
              <a:rPr lang="zh-CN" sz="3600" b="1" smtClean="0">
                <a:latin typeface="方正姚体" pitchFamily="2" charset="-122"/>
                <a:ea typeface="方正姚体" pitchFamily="2" charset="-122"/>
              </a:rPr>
              <a:t>：变阻器的使用</a:t>
            </a:r>
          </a:p>
        </p:txBody>
      </p:sp>
      <p:sp>
        <p:nvSpPr>
          <p:cNvPr id="23556" name="WordArt 4"/>
          <p:cNvSpPr>
            <a:spLocks noChangeArrowheads="1" noChangeShapeType="1" noTextEdit="1"/>
          </p:cNvSpPr>
          <p:nvPr/>
        </p:nvSpPr>
        <p:spPr bwMode="auto">
          <a:xfrm>
            <a:off x="0" y="0"/>
            <a:ext cx="1763713" cy="1412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宋体"/>
                <a:ea typeface="宋体"/>
              </a:rPr>
              <a:t>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050" y="404813"/>
            <a:ext cx="4562475" cy="685800"/>
          </a:xfrm>
        </p:spPr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反馈练习（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1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36838"/>
            <a:ext cx="8839200" cy="3276600"/>
          </a:xfrm>
        </p:spPr>
        <p:txBody>
          <a:bodyPr/>
          <a:lstStyle/>
          <a:p>
            <a:pPr eaLnBrk="1" hangingPunct="1"/>
            <a:endParaRPr lang="zh-CN" altLang="zh-CN" smtClean="0">
              <a:latin typeface="方正姚体" pitchFamily="2" charset="-122"/>
              <a:ea typeface="方正姚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zh-CN" b="1" smtClean="0">
                <a:solidFill>
                  <a:schemeClr val="hlink"/>
                </a:solidFill>
                <a:latin typeface="方正姚体" pitchFamily="2" charset="-122"/>
                <a:ea typeface="方正姚体" pitchFamily="2" charset="-122"/>
              </a:rPr>
              <a:t>        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某滑动变阻器的铭牌上标有</a:t>
            </a:r>
            <a:r>
              <a:rPr lang="zh-CN" b="1" smtClean="0">
                <a:ea typeface="方正姚体" pitchFamily="2" charset="-122"/>
              </a:rPr>
              <a:t>“</a:t>
            </a:r>
            <a:r>
              <a:rPr lang="zh-CN" altLang="zh-CN" b="1" smtClean="0">
                <a:latin typeface="方正姚体" pitchFamily="2" charset="-122"/>
                <a:ea typeface="方正姚体" pitchFamily="2" charset="-122"/>
              </a:rPr>
              <a:t>30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欧、</a:t>
            </a:r>
            <a:r>
              <a:rPr lang="zh-CN" altLang="zh-CN" b="1" smtClean="0">
                <a:latin typeface="方正姚体" pitchFamily="2" charset="-122"/>
                <a:ea typeface="方正姚体" pitchFamily="2" charset="-122"/>
              </a:rPr>
              <a:t>2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安</a:t>
            </a:r>
            <a:r>
              <a:rPr lang="zh-CN" b="1" smtClean="0">
                <a:ea typeface="方正姚体" pitchFamily="2" charset="-122"/>
              </a:rPr>
              <a:t>”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的字样，它表示该滑动变阻器（           ）为</a:t>
            </a:r>
            <a:r>
              <a:rPr lang="zh-CN" altLang="zh-CN" b="1" smtClean="0">
                <a:latin typeface="方正姚体" pitchFamily="2" charset="-122"/>
                <a:ea typeface="方正姚体" pitchFamily="2" charset="-122"/>
              </a:rPr>
              <a:t>30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欧，允许通过的 （           ）为</a:t>
            </a:r>
            <a:r>
              <a:rPr lang="zh-CN" altLang="zh-CN" b="1" smtClean="0">
                <a:latin typeface="方正姚体" pitchFamily="2" charset="-122"/>
                <a:ea typeface="方正姚体" pitchFamily="2" charset="-122"/>
              </a:rPr>
              <a:t>2</a:t>
            </a:r>
            <a:r>
              <a:rPr lang="zh-CN" b="1" smtClean="0">
                <a:latin typeface="方正姚体" pitchFamily="2" charset="-122"/>
                <a:ea typeface="方正姚体" pitchFamily="2" charset="-122"/>
              </a:rPr>
              <a:t>安。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508625" y="371633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800" b="1">
                <a:solidFill>
                  <a:srgbClr val="FF0000"/>
                </a:solidFill>
                <a:latin typeface="Tahoma" pitchFamily="34" charset="0"/>
              </a:rPr>
              <a:t>最大阻值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635375" y="4292600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800" b="1">
                <a:solidFill>
                  <a:srgbClr val="FF0000"/>
                </a:solidFill>
                <a:latin typeface="Tahoma" pitchFamily="34" charset="0"/>
              </a:rPr>
              <a:t>最大电流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utoUpdateAnimBg="0"/>
      <p:bldP spid="2458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5099050" cy="685800"/>
          </a:xfrm>
        </p:spPr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反馈练习（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2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z="6600" b="1" smtClean="0">
                <a:solidFill>
                  <a:schemeClr val="folHlink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lang="zh-CN" b="1" smtClean="0">
                <a:latin typeface="华文中宋" pitchFamily="2" charset="-122"/>
                <a:ea typeface="华文中宋" pitchFamily="2" charset="-122"/>
              </a:rPr>
              <a:t>下图中表示出当</a:t>
            </a:r>
            <a:r>
              <a:rPr lang="zh-CN" altLang="zh-CN" b="1" smtClean="0">
                <a:latin typeface="华文中宋" pitchFamily="2" charset="-122"/>
                <a:ea typeface="华文中宋" pitchFamily="2" charset="-122"/>
              </a:rPr>
              <a:t>C</a:t>
            </a:r>
            <a:r>
              <a:rPr lang="zh-CN" b="1" smtClean="0">
                <a:latin typeface="华文中宋" pitchFamily="2" charset="-122"/>
                <a:ea typeface="华文中宋" pitchFamily="2" charset="-122"/>
              </a:rPr>
              <a:t>、</a:t>
            </a:r>
            <a:r>
              <a:rPr lang="zh-CN" altLang="zh-CN" b="1" smtClean="0"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b="1" smtClean="0">
                <a:latin typeface="华文中宋" pitchFamily="2" charset="-122"/>
                <a:ea typeface="华文中宋" pitchFamily="2" charset="-122"/>
              </a:rPr>
              <a:t>接入电路时，电流流过滑动变阻器的路径。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3048000" y="4419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3048000" y="5334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4953000" y="5257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4953000" y="4419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3276600" y="4581525"/>
            <a:ext cx="1676400" cy="0"/>
          </a:xfrm>
          <a:prstGeom prst="line">
            <a:avLst/>
          </a:prstGeom>
          <a:noFill/>
          <a:ln w="5715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09" name="Freeform 9"/>
          <p:cNvSpPr>
            <a:spLocks/>
          </p:cNvSpPr>
          <p:nvPr/>
        </p:nvSpPr>
        <p:spPr bwMode="auto">
          <a:xfrm>
            <a:off x="3200400" y="5334000"/>
            <a:ext cx="1752600" cy="228600"/>
          </a:xfrm>
          <a:custGeom>
            <a:avLst/>
            <a:gdLst>
              <a:gd name="T0" fmla="*/ 0 w 1072"/>
              <a:gd name="T1" fmla="*/ 0 h 152"/>
              <a:gd name="T2" fmla="*/ 96 w 1072"/>
              <a:gd name="T3" fmla="*/ 144 h 152"/>
              <a:gd name="T4" fmla="*/ 96 w 1072"/>
              <a:gd name="T5" fmla="*/ 0 h 152"/>
              <a:gd name="T6" fmla="*/ 192 w 1072"/>
              <a:gd name="T7" fmla="*/ 144 h 152"/>
              <a:gd name="T8" fmla="*/ 192 w 1072"/>
              <a:gd name="T9" fmla="*/ 0 h 152"/>
              <a:gd name="T10" fmla="*/ 288 w 1072"/>
              <a:gd name="T11" fmla="*/ 144 h 152"/>
              <a:gd name="T12" fmla="*/ 288 w 1072"/>
              <a:gd name="T13" fmla="*/ 0 h 152"/>
              <a:gd name="T14" fmla="*/ 384 w 1072"/>
              <a:gd name="T15" fmla="*/ 144 h 152"/>
              <a:gd name="T16" fmla="*/ 384 w 1072"/>
              <a:gd name="T17" fmla="*/ 0 h 152"/>
              <a:gd name="T18" fmla="*/ 480 w 1072"/>
              <a:gd name="T19" fmla="*/ 144 h 152"/>
              <a:gd name="T20" fmla="*/ 480 w 1072"/>
              <a:gd name="T21" fmla="*/ 0 h 152"/>
              <a:gd name="T22" fmla="*/ 576 w 1072"/>
              <a:gd name="T23" fmla="*/ 144 h 152"/>
              <a:gd name="T24" fmla="*/ 576 w 1072"/>
              <a:gd name="T25" fmla="*/ 0 h 152"/>
              <a:gd name="T26" fmla="*/ 672 w 1072"/>
              <a:gd name="T27" fmla="*/ 144 h 152"/>
              <a:gd name="T28" fmla="*/ 672 w 1072"/>
              <a:gd name="T29" fmla="*/ 0 h 152"/>
              <a:gd name="T30" fmla="*/ 768 w 1072"/>
              <a:gd name="T31" fmla="*/ 144 h 152"/>
              <a:gd name="T32" fmla="*/ 768 w 1072"/>
              <a:gd name="T33" fmla="*/ 0 h 152"/>
              <a:gd name="T34" fmla="*/ 864 w 1072"/>
              <a:gd name="T35" fmla="*/ 144 h 152"/>
              <a:gd name="T36" fmla="*/ 864 w 1072"/>
              <a:gd name="T37" fmla="*/ 0 h 152"/>
              <a:gd name="T38" fmla="*/ 960 w 1072"/>
              <a:gd name="T39" fmla="*/ 144 h 152"/>
              <a:gd name="T40" fmla="*/ 960 w 1072"/>
              <a:gd name="T41" fmla="*/ 0 h 152"/>
              <a:gd name="T42" fmla="*/ 1056 w 1072"/>
              <a:gd name="T43" fmla="*/ 144 h 152"/>
              <a:gd name="T44" fmla="*/ 1056 w 1072"/>
              <a:gd name="T45" fmla="*/ 48 h 15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072"/>
              <a:gd name="T70" fmla="*/ 0 h 152"/>
              <a:gd name="T71" fmla="*/ 1072 w 1072"/>
              <a:gd name="T72" fmla="*/ 152 h 15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072" h="152">
                <a:moveTo>
                  <a:pt x="0" y="0"/>
                </a:moveTo>
                <a:cubicBezTo>
                  <a:pt x="40" y="72"/>
                  <a:pt x="80" y="144"/>
                  <a:pt x="96" y="144"/>
                </a:cubicBezTo>
                <a:cubicBezTo>
                  <a:pt x="112" y="144"/>
                  <a:pt x="80" y="0"/>
                  <a:pt x="96" y="0"/>
                </a:cubicBezTo>
                <a:cubicBezTo>
                  <a:pt x="112" y="0"/>
                  <a:pt x="176" y="144"/>
                  <a:pt x="192" y="144"/>
                </a:cubicBezTo>
                <a:cubicBezTo>
                  <a:pt x="208" y="144"/>
                  <a:pt x="176" y="0"/>
                  <a:pt x="192" y="0"/>
                </a:cubicBezTo>
                <a:cubicBezTo>
                  <a:pt x="208" y="0"/>
                  <a:pt x="272" y="144"/>
                  <a:pt x="288" y="144"/>
                </a:cubicBezTo>
                <a:cubicBezTo>
                  <a:pt x="304" y="144"/>
                  <a:pt x="272" y="0"/>
                  <a:pt x="288" y="0"/>
                </a:cubicBezTo>
                <a:cubicBezTo>
                  <a:pt x="304" y="0"/>
                  <a:pt x="368" y="144"/>
                  <a:pt x="384" y="144"/>
                </a:cubicBezTo>
                <a:cubicBezTo>
                  <a:pt x="400" y="144"/>
                  <a:pt x="368" y="0"/>
                  <a:pt x="384" y="0"/>
                </a:cubicBezTo>
                <a:cubicBezTo>
                  <a:pt x="400" y="0"/>
                  <a:pt x="464" y="144"/>
                  <a:pt x="480" y="144"/>
                </a:cubicBezTo>
                <a:cubicBezTo>
                  <a:pt x="496" y="144"/>
                  <a:pt x="464" y="0"/>
                  <a:pt x="480" y="0"/>
                </a:cubicBezTo>
                <a:cubicBezTo>
                  <a:pt x="496" y="0"/>
                  <a:pt x="560" y="144"/>
                  <a:pt x="576" y="144"/>
                </a:cubicBezTo>
                <a:cubicBezTo>
                  <a:pt x="592" y="144"/>
                  <a:pt x="560" y="0"/>
                  <a:pt x="576" y="0"/>
                </a:cubicBezTo>
                <a:cubicBezTo>
                  <a:pt x="592" y="0"/>
                  <a:pt x="656" y="144"/>
                  <a:pt x="672" y="144"/>
                </a:cubicBezTo>
                <a:cubicBezTo>
                  <a:pt x="688" y="144"/>
                  <a:pt x="656" y="0"/>
                  <a:pt x="672" y="0"/>
                </a:cubicBezTo>
                <a:cubicBezTo>
                  <a:pt x="688" y="0"/>
                  <a:pt x="752" y="144"/>
                  <a:pt x="768" y="144"/>
                </a:cubicBezTo>
                <a:cubicBezTo>
                  <a:pt x="784" y="144"/>
                  <a:pt x="752" y="0"/>
                  <a:pt x="768" y="0"/>
                </a:cubicBezTo>
                <a:cubicBezTo>
                  <a:pt x="784" y="0"/>
                  <a:pt x="848" y="144"/>
                  <a:pt x="864" y="144"/>
                </a:cubicBezTo>
                <a:cubicBezTo>
                  <a:pt x="880" y="144"/>
                  <a:pt x="848" y="0"/>
                  <a:pt x="864" y="0"/>
                </a:cubicBezTo>
                <a:cubicBezTo>
                  <a:pt x="880" y="0"/>
                  <a:pt x="944" y="144"/>
                  <a:pt x="960" y="144"/>
                </a:cubicBezTo>
                <a:cubicBezTo>
                  <a:pt x="976" y="144"/>
                  <a:pt x="944" y="0"/>
                  <a:pt x="960" y="0"/>
                </a:cubicBezTo>
                <a:cubicBezTo>
                  <a:pt x="976" y="0"/>
                  <a:pt x="1040" y="136"/>
                  <a:pt x="1056" y="144"/>
                </a:cubicBezTo>
                <a:cubicBezTo>
                  <a:pt x="1072" y="152"/>
                  <a:pt x="1056" y="64"/>
                  <a:pt x="1056" y="48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667000" y="40386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5334000" y="40386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2590800" y="53340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334000" y="518160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4343400" y="47244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solidFill>
                  <a:srgbClr val="FF0000"/>
                </a:solidFill>
                <a:latin typeface="Tahoma" pitchFamily="34" charset="0"/>
              </a:rPr>
              <a:t>P</a:t>
            </a:r>
          </a:p>
        </p:txBody>
      </p:sp>
      <p:sp>
        <p:nvSpPr>
          <p:cNvPr id="25615" name="Freeform 15"/>
          <p:cNvSpPr>
            <a:spLocks/>
          </p:cNvSpPr>
          <p:nvPr/>
        </p:nvSpPr>
        <p:spPr bwMode="auto">
          <a:xfrm>
            <a:off x="2667000" y="4051300"/>
            <a:ext cx="685800" cy="444500"/>
          </a:xfrm>
          <a:custGeom>
            <a:avLst/>
            <a:gdLst>
              <a:gd name="T0" fmla="*/ 288 w 432"/>
              <a:gd name="T1" fmla="*/ 280 h 280"/>
              <a:gd name="T2" fmla="*/ 384 w 432"/>
              <a:gd name="T3" fmla="*/ 40 h 280"/>
              <a:gd name="T4" fmla="*/ 0 w 432"/>
              <a:gd name="T5" fmla="*/ 40 h 280"/>
              <a:gd name="T6" fmla="*/ 0 60000 65536"/>
              <a:gd name="T7" fmla="*/ 0 60000 65536"/>
              <a:gd name="T8" fmla="*/ 0 60000 65536"/>
              <a:gd name="T9" fmla="*/ 0 w 432"/>
              <a:gd name="T10" fmla="*/ 0 h 280"/>
              <a:gd name="T11" fmla="*/ 432 w 432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280">
                <a:moveTo>
                  <a:pt x="288" y="280"/>
                </a:moveTo>
                <a:cubicBezTo>
                  <a:pt x="360" y="180"/>
                  <a:pt x="432" y="80"/>
                  <a:pt x="384" y="40"/>
                </a:cubicBezTo>
                <a:cubicBezTo>
                  <a:pt x="336" y="0"/>
                  <a:pt x="64" y="40"/>
                  <a:pt x="0" y="40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4114800" y="45720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7" name="Freeform 17"/>
          <p:cNvSpPr>
            <a:spLocks/>
          </p:cNvSpPr>
          <p:nvPr/>
        </p:nvSpPr>
        <p:spPr bwMode="auto">
          <a:xfrm>
            <a:off x="2057400" y="4114800"/>
            <a:ext cx="609600" cy="228600"/>
          </a:xfrm>
          <a:custGeom>
            <a:avLst/>
            <a:gdLst>
              <a:gd name="T0" fmla="*/ 384 w 384"/>
              <a:gd name="T1" fmla="*/ 0 h 144"/>
              <a:gd name="T2" fmla="*/ 0 w 384"/>
              <a:gd name="T3" fmla="*/ 144 h 144"/>
              <a:gd name="T4" fmla="*/ 0 60000 65536"/>
              <a:gd name="T5" fmla="*/ 0 60000 65536"/>
              <a:gd name="T6" fmla="*/ 0 w 384"/>
              <a:gd name="T7" fmla="*/ 0 h 144"/>
              <a:gd name="T8" fmla="*/ 384 w 384"/>
              <a:gd name="T9" fmla="*/ 144 h 1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4" h="144">
                <a:moveTo>
                  <a:pt x="384" y="0"/>
                </a:moveTo>
                <a:cubicBezTo>
                  <a:pt x="224" y="60"/>
                  <a:pt x="64" y="120"/>
                  <a:pt x="0" y="144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5618" name="Freeform 18"/>
          <p:cNvSpPr>
            <a:spLocks/>
          </p:cNvSpPr>
          <p:nvPr/>
        </p:nvSpPr>
        <p:spPr bwMode="auto">
          <a:xfrm>
            <a:off x="2590800" y="5219700"/>
            <a:ext cx="533400" cy="266700"/>
          </a:xfrm>
          <a:custGeom>
            <a:avLst/>
            <a:gdLst>
              <a:gd name="T0" fmla="*/ 336 w 336"/>
              <a:gd name="T1" fmla="*/ 168 h 168"/>
              <a:gd name="T2" fmla="*/ 240 w 336"/>
              <a:gd name="T3" fmla="*/ 24 h 168"/>
              <a:gd name="T4" fmla="*/ 144 w 336"/>
              <a:gd name="T5" fmla="*/ 24 h 168"/>
              <a:gd name="T6" fmla="*/ 0 w 336"/>
              <a:gd name="T7" fmla="*/ 72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168"/>
              <a:gd name="T14" fmla="*/ 336 w 336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168">
                <a:moveTo>
                  <a:pt x="336" y="168"/>
                </a:moveTo>
                <a:cubicBezTo>
                  <a:pt x="304" y="108"/>
                  <a:pt x="272" y="48"/>
                  <a:pt x="240" y="24"/>
                </a:cubicBezTo>
                <a:cubicBezTo>
                  <a:pt x="208" y="0"/>
                  <a:pt x="184" y="16"/>
                  <a:pt x="144" y="24"/>
                </a:cubicBezTo>
                <a:cubicBezTo>
                  <a:pt x="104" y="32"/>
                  <a:pt x="24" y="64"/>
                  <a:pt x="0" y="72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5619" name="Freeform 19"/>
          <p:cNvSpPr>
            <a:spLocks/>
          </p:cNvSpPr>
          <p:nvPr/>
        </p:nvSpPr>
        <p:spPr bwMode="auto">
          <a:xfrm>
            <a:off x="2209800" y="5308600"/>
            <a:ext cx="381000" cy="635000"/>
          </a:xfrm>
          <a:custGeom>
            <a:avLst/>
            <a:gdLst>
              <a:gd name="T0" fmla="*/ 240 w 240"/>
              <a:gd name="T1" fmla="*/ 16 h 400"/>
              <a:gd name="T2" fmla="*/ 96 w 240"/>
              <a:gd name="T3" fmla="*/ 64 h 400"/>
              <a:gd name="T4" fmla="*/ 0 w 240"/>
              <a:gd name="T5" fmla="*/ 400 h 400"/>
              <a:gd name="T6" fmla="*/ 0 60000 65536"/>
              <a:gd name="T7" fmla="*/ 0 60000 65536"/>
              <a:gd name="T8" fmla="*/ 0 60000 65536"/>
              <a:gd name="T9" fmla="*/ 0 w 240"/>
              <a:gd name="T10" fmla="*/ 0 h 400"/>
              <a:gd name="T11" fmla="*/ 240 w 240"/>
              <a:gd name="T12" fmla="*/ 400 h 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00">
                <a:moveTo>
                  <a:pt x="240" y="16"/>
                </a:moveTo>
                <a:cubicBezTo>
                  <a:pt x="188" y="8"/>
                  <a:pt x="136" y="0"/>
                  <a:pt x="96" y="64"/>
                </a:cubicBezTo>
                <a:cubicBezTo>
                  <a:pt x="56" y="128"/>
                  <a:pt x="16" y="344"/>
                  <a:pt x="0" y="400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eaLnBrk="1" hangingPunct="1">
              <a:spcBef>
                <a:spcPct val="50000"/>
              </a:spcBef>
            </a:pP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反馈练习（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3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938" y="1500188"/>
            <a:ext cx="79248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zh-CN" sz="2400" smtClean="0">
                <a:solidFill>
                  <a:schemeClr val="accent2"/>
                </a:solidFill>
              </a:rPr>
              <a:t>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zh-CN" sz="2400" smtClean="0">
                <a:solidFill>
                  <a:schemeClr val="accent2"/>
                </a:solidFill>
              </a:rPr>
              <a:t>           </a:t>
            </a:r>
            <a:r>
              <a:rPr lang="zh-CN" sz="3200" b="1" smtClean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当把图中滑动变阻器的滑片向左移动时，连入电路的电阻变（   ），电路中的电流变（    ），灯泡的亮度变（      ）。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sz="2400" smtClean="0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  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sz="half" idx="2"/>
          </p:nvPr>
        </p:nvSpPr>
        <p:spPr>
          <a:xfrm flipH="1">
            <a:off x="11049000" y="2743200"/>
            <a:ext cx="76200" cy="4114800"/>
          </a:xfrm>
        </p:spPr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2000" r="81000" b="27333"/>
          <a:stretch>
            <a:fillRect/>
          </a:stretch>
        </p:blipFill>
        <p:spPr bwMode="auto">
          <a:xfrm>
            <a:off x="5715000" y="5105400"/>
            <a:ext cx="2286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59332" r="83000" b="24667"/>
          <a:stretch>
            <a:fillRect/>
          </a:stretch>
        </p:blipFill>
        <p:spPr bwMode="auto">
          <a:xfrm>
            <a:off x="838200" y="3886200"/>
            <a:ext cx="1295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4667" r="85001" b="28667"/>
          <a:stretch>
            <a:fillRect/>
          </a:stretch>
        </p:blipFill>
        <p:spPr bwMode="auto">
          <a:xfrm>
            <a:off x="2971800" y="5562600"/>
            <a:ext cx="144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>
            <a:lum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2000" r="84000" b="27333"/>
          <a:stretch>
            <a:fillRect/>
          </a:stretch>
        </p:blipFill>
        <p:spPr bwMode="auto">
          <a:xfrm>
            <a:off x="4000500" y="3571875"/>
            <a:ext cx="137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6172200" y="5867400"/>
            <a:ext cx="68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660066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7010400" y="58674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660066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5562600" y="50292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660066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7696200" y="49530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rgbClr val="660066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6629400" y="4876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solidFill>
                  <a:srgbClr val="660066"/>
                </a:solidFill>
                <a:latin typeface="Tahoma" pitchFamily="34" charset="0"/>
              </a:rPr>
              <a:t>P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5435600" y="2349500"/>
            <a:ext cx="10636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200" b="1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小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2555875" y="27813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200" b="1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大</a:t>
            </a: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6804025" y="27813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800" b="1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亮</a:t>
            </a:r>
          </a:p>
        </p:txBody>
      </p:sp>
      <p:sp>
        <p:nvSpPr>
          <p:cNvPr id="26641" name="Freeform 17"/>
          <p:cNvSpPr>
            <a:spLocks/>
          </p:cNvSpPr>
          <p:nvPr/>
        </p:nvSpPr>
        <p:spPr bwMode="auto">
          <a:xfrm>
            <a:off x="419100" y="4343400"/>
            <a:ext cx="2705100" cy="2324100"/>
          </a:xfrm>
          <a:custGeom>
            <a:avLst/>
            <a:gdLst>
              <a:gd name="T0" fmla="*/ 456 w 1704"/>
              <a:gd name="T1" fmla="*/ 0 h 1464"/>
              <a:gd name="T2" fmla="*/ 120 w 1704"/>
              <a:gd name="T3" fmla="*/ 144 h 1464"/>
              <a:gd name="T4" fmla="*/ 72 w 1704"/>
              <a:gd name="T5" fmla="*/ 624 h 1464"/>
              <a:gd name="T6" fmla="*/ 552 w 1704"/>
              <a:gd name="T7" fmla="*/ 1344 h 1464"/>
              <a:gd name="T8" fmla="*/ 1704 w 1704"/>
              <a:gd name="T9" fmla="*/ 1344 h 1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04"/>
              <a:gd name="T16" fmla="*/ 0 h 1464"/>
              <a:gd name="T17" fmla="*/ 1704 w 1704"/>
              <a:gd name="T18" fmla="*/ 1464 h 14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04" h="1464">
                <a:moveTo>
                  <a:pt x="456" y="0"/>
                </a:moveTo>
                <a:cubicBezTo>
                  <a:pt x="320" y="20"/>
                  <a:pt x="184" y="40"/>
                  <a:pt x="120" y="144"/>
                </a:cubicBezTo>
                <a:cubicBezTo>
                  <a:pt x="56" y="248"/>
                  <a:pt x="0" y="424"/>
                  <a:pt x="72" y="624"/>
                </a:cubicBezTo>
                <a:cubicBezTo>
                  <a:pt x="144" y="824"/>
                  <a:pt x="280" y="1224"/>
                  <a:pt x="552" y="1344"/>
                </a:cubicBezTo>
                <a:cubicBezTo>
                  <a:pt x="824" y="1464"/>
                  <a:pt x="1512" y="1344"/>
                  <a:pt x="1704" y="1344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4267200" y="6019800"/>
            <a:ext cx="2057400" cy="596900"/>
          </a:xfrm>
          <a:custGeom>
            <a:avLst/>
            <a:gdLst>
              <a:gd name="T0" fmla="*/ 0 w 1296"/>
              <a:gd name="T1" fmla="*/ 240 h 376"/>
              <a:gd name="T2" fmla="*/ 864 w 1296"/>
              <a:gd name="T3" fmla="*/ 336 h 376"/>
              <a:gd name="T4" fmla="*/ 1296 w 1296"/>
              <a:gd name="T5" fmla="*/ 0 h 376"/>
              <a:gd name="T6" fmla="*/ 0 60000 65536"/>
              <a:gd name="T7" fmla="*/ 0 60000 65536"/>
              <a:gd name="T8" fmla="*/ 0 60000 65536"/>
              <a:gd name="T9" fmla="*/ 0 w 1296"/>
              <a:gd name="T10" fmla="*/ 0 h 376"/>
              <a:gd name="T11" fmla="*/ 1296 w 1296"/>
              <a:gd name="T12" fmla="*/ 376 h 3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376">
                <a:moveTo>
                  <a:pt x="0" y="240"/>
                </a:moveTo>
                <a:cubicBezTo>
                  <a:pt x="324" y="308"/>
                  <a:pt x="648" y="376"/>
                  <a:pt x="864" y="336"/>
                </a:cubicBezTo>
                <a:cubicBezTo>
                  <a:pt x="1080" y="296"/>
                  <a:pt x="1224" y="56"/>
                  <a:pt x="1296" y="0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6643" name="Freeform 19"/>
          <p:cNvSpPr>
            <a:spLocks/>
          </p:cNvSpPr>
          <p:nvPr/>
        </p:nvSpPr>
        <p:spPr bwMode="auto">
          <a:xfrm>
            <a:off x="1828800" y="3378200"/>
            <a:ext cx="2438400" cy="965200"/>
          </a:xfrm>
          <a:custGeom>
            <a:avLst/>
            <a:gdLst>
              <a:gd name="T0" fmla="*/ 0 w 1536"/>
              <a:gd name="T1" fmla="*/ 464 h 608"/>
              <a:gd name="T2" fmla="*/ 192 w 1536"/>
              <a:gd name="T3" fmla="*/ 128 h 608"/>
              <a:gd name="T4" fmla="*/ 816 w 1536"/>
              <a:gd name="T5" fmla="*/ 80 h 608"/>
              <a:gd name="T6" fmla="*/ 1536 w 1536"/>
              <a:gd name="T7" fmla="*/ 608 h 608"/>
              <a:gd name="T8" fmla="*/ 0 60000 65536"/>
              <a:gd name="T9" fmla="*/ 0 60000 65536"/>
              <a:gd name="T10" fmla="*/ 0 60000 65536"/>
              <a:gd name="T11" fmla="*/ 0 60000 65536"/>
              <a:gd name="T12" fmla="*/ 0 w 1536"/>
              <a:gd name="T13" fmla="*/ 0 h 608"/>
              <a:gd name="T14" fmla="*/ 1536 w 1536"/>
              <a:gd name="T15" fmla="*/ 608 h 6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6" h="608">
                <a:moveTo>
                  <a:pt x="0" y="464"/>
                </a:moveTo>
                <a:cubicBezTo>
                  <a:pt x="28" y="328"/>
                  <a:pt x="56" y="192"/>
                  <a:pt x="192" y="128"/>
                </a:cubicBezTo>
                <a:cubicBezTo>
                  <a:pt x="328" y="64"/>
                  <a:pt x="592" y="0"/>
                  <a:pt x="816" y="80"/>
                </a:cubicBezTo>
                <a:cubicBezTo>
                  <a:pt x="1040" y="160"/>
                  <a:pt x="1416" y="520"/>
                  <a:pt x="1536" y="608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6644" name="Freeform 20"/>
          <p:cNvSpPr>
            <a:spLocks/>
          </p:cNvSpPr>
          <p:nvPr/>
        </p:nvSpPr>
        <p:spPr bwMode="auto">
          <a:xfrm>
            <a:off x="5181600" y="4000500"/>
            <a:ext cx="3594100" cy="1562100"/>
          </a:xfrm>
          <a:custGeom>
            <a:avLst/>
            <a:gdLst>
              <a:gd name="T0" fmla="*/ 0 w 2264"/>
              <a:gd name="T1" fmla="*/ 216 h 984"/>
              <a:gd name="T2" fmla="*/ 1152 w 2264"/>
              <a:gd name="T3" fmla="*/ 24 h 984"/>
              <a:gd name="T4" fmla="*/ 2112 w 2264"/>
              <a:gd name="T5" fmla="*/ 360 h 984"/>
              <a:gd name="T6" fmla="*/ 2064 w 2264"/>
              <a:gd name="T7" fmla="*/ 888 h 984"/>
              <a:gd name="T8" fmla="*/ 1632 w 2264"/>
              <a:gd name="T9" fmla="*/ 936 h 9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64"/>
              <a:gd name="T16" fmla="*/ 0 h 984"/>
              <a:gd name="T17" fmla="*/ 2264 w 2264"/>
              <a:gd name="T18" fmla="*/ 984 h 9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64" h="984">
                <a:moveTo>
                  <a:pt x="0" y="216"/>
                </a:moveTo>
                <a:cubicBezTo>
                  <a:pt x="400" y="108"/>
                  <a:pt x="800" y="0"/>
                  <a:pt x="1152" y="24"/>
                </a:cubicBezTo>
                <a:cubicBezTo>
                  <a:pt x="1504" y="48"/>
                  <a:pt x="1960" y="216"/>
                  <a:pt x="2112" y="360"/>
                </a:cubicBezTo>
                <a:cubicBezTo>
                  <a:pt x="2264" y="504"/>
                  <a:pt x="2144" y="792"/>
                  <a:pt x="2064" y="888"/>
                </a:cubicBezTo>
                <a:cubicBezTo>
                  <a:pt x="1984" y="984"/>
                  <a:pt x="1704" y="928"/>
                  <a:pt x="1632" y="936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8" grpId="0" autoUpdateAnimBg="0"/>
      <p:bldP spid="26639" grpId="0" autoUpdateAnimBg="0"/>
      <p:bldP spid="2664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反馈练习（</a:t>
            </a:r>
            <a:r>
              <a:rPr lang="zh-CN" alt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4</a:t>
            </a:r>
            <a:r>
              <a:rPr lang="zh-CN" sz="4800" b="0" smtClean="0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）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90600"/>
            <a:ext cx="7772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z="3600" smtClean="0"/>
              <a:t>         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2000" r="81000" b="27333"/>
          <a:stretch>
            <a:fillRect/>
          </a:stretch>
        </p:blipFill>
        <p:spPr bwMode="auto">
          <a:xfrm>
            <a:off x="5486400" y="5257800"/>
            <a:ext cx="2057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59332" r="83000" b="24667"/>
          <a:stretch>
            <a:fillRect/>
          </a:stretch>
        </p:blipFill>
        <p:spPr bwMode="auto">
          <a:xfrm>
            <a:off x="1524000" y="3124200"/>
            <a:ext cx="1447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4667" r="85001" b="28667"/>
          <a:stretch>
            <a:fillRect/>
          </a:stretch>
        </p:blipFill>
        <p:spPr bwMode="auto">
          <a:xfrm>
            <a:off x="4419600" y="3048000"/>
            <a:ext cx="1447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5">
            <a:lum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2000" r="84000" b="27333"/>
          <a:stretch>
            <a:fillRect/>
          </a:stretch>
        </p:blipFill>
        <p:spPr bwMode="auto">
          <a:xfrm>
            <a:off x="6934200" y="3276600"/>
            <a:ext cx="152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791200" y="6019800"/>
            <a:ext cx="68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hlink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781800" y="60198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hlink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410200" y="51054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hlink"/>
                </a:solidFill>
                <a:latin typeface="Tahoma" pitchFamily="34" charset="0"/>
              </a:rPr>
              <a:t>C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7162800" y="50292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hlink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324600" y="51673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solidFill>
                  <a:schemeClr val="hlink"/>
                </a:solidFill>
                <a:latin typeface="Tahoma" pitchFamily="34" charset="0"/>
              </a:rPr>
              <a:t>P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1219200" y="19050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>
                <a:solidFill>
                  <a:schemeClr val="accent2"/>
                </a:solidFill>
                <a:latin typeface="Tahoma" pitchFamily="34" charset="0"/>
              </a:rPr>
              <a:t>      </a:t>
            </a:r>
            <a:r>
              <a:rPr lang="zh-CN" sz="2800" b="1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用笔画线将开关</a:t>
            </a:r>
            <a:r>
              <a:rPr lang="zh-CN" altLang="zh-CN" sz="2800" b="1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S</a:t>
            </a:r>
            <a:r>
              <a:rPr lang="zh-CN" sz="2800" b="1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与滑动变阻器连接起来，要求滑片</a:t>
            </a:r>
            <a:r>
              <a:rPr lang="zh-CN" altLang="zh-CN" sz="2800" b="1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P</a:t>
            </a:r>
            <a:r>
              <a:rPr lang="zh-CN" sz="2800" b="1">
                <a:solidFill>
                  <a:schemeClr val="accent2"/>
                </a:solidFill>
                <a:latin typeface="华文中宋" pitchFamily="2" charset="-122"/>
                <a:ea typeface="华文中宋" pitchFamily="2" charset="-122"/>
              </a:rPr>
              <a:t>向右移动时，电流表的示数变大。</a:t>
            </a:r>
          </a:p>
        </p:txBody>
      </p:sp>
      <p:pic>
        <p:nvPicPr>
          <p:cNvPr id="276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31334" r="64999" b="40666"/>
          <a:stretch>
            <a:fillRect/>
          </a:stretch>
        </p:blipFill>
        <p:spPr bwMode="auto">
          <a:xfrm>
            <a:off x="2362200" y="5029200"/>
            <a:ext cx="1752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3" name="Freeform 15"/>
          <p:cNvSpPr>
            <a:spLocks/>
          </p:cNvSpPr>
          <p:nvPr/>
        </p:nvSpPr>
        <p:spPr bwMode="auto">
          <a:xfrm>
            <a:off x="736600" y="3657600"/>
            <a:ext cx="1930400" cy="2438400"/>
          </a:xfrm>
          <a:custGeom>
            <a:avLst/>
            <a:gdLst>
              <a:gd name="T0" fmla="*/ 688 w 1216"/>
              <a:gd name="T1" fmla="*/ 0 h 1536"/>
              <a:gd name="T2" fmla="*/ 112 w 1216"/>
              <a:gd name="T3" fmla="*/ 336 h 1536"/>
              <a:gd name="T4" fmla="*/ 16 w 1216"/>
              <a:gd name="T5" fmla="*/ 912 h 1536"/>
              <a:gd name="T6" fmla="*/ 208 w 1216"/>
              <a:gd name="T7" fmla="*/ 1296 h 1536"/>
              <a:gd name="T8" fmla="*/ 1216 w 1216"/>
              <a:gd name="T9" fmla="*/ 1536 h 15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6"/>
              <a:gd name="T16" fmla="*/ 0 h 1536"/>
              <a:gd name="T17" fmla="*/ 1216 w 1216"/>
              <a:gd name="T18" fmla="*/ 1536 h 1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6" h="1536">
                <a:moveTo>
                  <a:pt x="688" y="0"/>
                </a:moveTo>
                <a:cubicBezTo>
                  <a:pt x="456" y="92"/>
                  <a:pt x="224" y="184"/>
                  <a:pt x="112" y="336"/>
                </a:cubicBezTo>
                <a:cubicBezTo>
                  <a:pt x="0" y="488"/>
                  <a:pt x="0" y="752"/>
                  <a:pt x="16" y="912"/>
                </a:cubicBezTo>
                <a:cubicBezTo>
                  <a:pt x="32" y="1072"/>
                  <a:pt x="8" y="1192"/>
                  <a:pt x="208" y="1296"/>
                </a:cubicBezTo>
                <a:cubicBezTo>
                  <a:pt x="408" y="1400"/>
                  <a:pt x="1048" y="1496"/>
                  <a:pt x="1216" y="1536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7664" name="Freeform 16"/>
          <p:cNvSpPr>
            <a:spLocks/>
          </p:cNvSpPr>
          <p:nvPr/>
        </p:nvSpPr>
        <p:spPr bwMode="auto">
          <a:xfrm>
            <a:off x="2662238" y="3284538"/>
            <a:ext cx="1981200" cy="698500"/>
          </a:xfrm>
          <a:custGeom>
            <a:avLst/>
            <a:gdLst>
              <a:gd name="T0" fmla="*/ 0 w 1248"/>
              <a:gd name="T1" fmla="*/ 104 h 440"/>
              <a:gd name="T2" fmla="*/ 576 w 1248"/>
              <a:gd name="T3" fmla="*/ 56 h 440"/>
              <a:gd name="T4" fmla="*/ 1248 w 1248"/>
              <a:gd name="T5" fmla="*/ 440 h 440"/>
              <a:gd name="T6" fmla="*/ 0 60000 65536"/>
              <a:gd name="T7" fmla="*/ 0 60000 65536"/>
              <a:gd name="T8" fmla="*/ 0 60000 65536"/>
              <a:gd name="T9" fmla="*/ 0 w 1248"/>
              <a:gd name="T10" fmla="*/ 0 h 440"/>
              <a:gd name="T11" fmla="*/ 1248 w 1248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8" h="440">
                <a:moveTo>
                  <a:pt x="0" y="104"/>
                </a:moveTo>
                <a:cubicBezTo>
                  <a:pt x="184" y="52"/>
                  <a:pt x="368" y="0"/>
                  <a:pt x="576" y="56"/>
                </a:cubicBezTo>
                <a:cubicBezTo>
                  <a:pt x="784" y="112"/>
                  <a:pt x="1136" y="376"/>
                  <a:pt x="1248" y="440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7665" name="Freeform 17"/>
          <p:cNvSpPr>
            <a:spLocks/>
          </p:cNvSpPr>
          <p:nvPr/>
        </p:nvSpPr>
        <p:spPr bwMode="auto">
          <a:xfrm>
            <a:off x="5715000" y="3683000"/>
            <a:ext cx="1600200" cy="584200"/>
          </a:xfrm>
          <a:custGeom>
            <a:avLst/>
            <a:gdLst>
              <a:gd name="T0" fmla="*/ 0 w 1008"/>
              <a:gd name="T1" fmla="*/ 176 h 368"/>
              <a:gd name="T2" fmla="*/ 480 w 1008"/>
              <a:gd name="T3" fmla="*/ 32 h 368"/>
              <a:gd name="T4" fmla="*/ 1008 w 1008"/>
              <a:gd name="T5" fmla="*/ 368 h 368"/>
              <a:gd name="T6" fmla="*/ 0 60000 65536"/>
              <a:gd name="T7" fmla="*/ 0 60000 65536"/>
              <a:gd name="T8" fmla="*/ 0 60000 65536"/>
              <a:gd name="T9" fmla="*/ 0 w 1008"/>
              <a:gd name="T10" fmla="*/ 0 h 368"/>
              <a:gd name="T11" fmla="*/ 1008 w 1008"/>
              <a:gd name="T12" fmla="*/ 368 h 3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368">
                <a:moveTo>
                  <a:pt x="0" y="176"/>
                </a:moveTo>
                <a:cubicBezTo>
                  <a:pt x="156" y="88"/>
                  <a:pt x="312" y="0"/>
                  <a:pt x="480" y="32"/>
                </a:cubicBezTo>
                <a:cubicBezTo>
                  <a:pt x="648" y="64"/>
                  <a:pt x="920" y="312"/>
                  <a:pt x="1008" y="368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3352800" y="5562600"/>
            <a:ext cx="2286000" cy="939800"/>
          </a:xfrm>
          <a:custGeom>
            <a:avLst/>
            <a:gdLst>
              <a:gd name="T0" fmla="*/ 0 w 1440"/>
              <a:gd name="T1" fmla="*/ 432 h 592"/>
              <a:gd name="T2" fmla="*/ 624 w 1440"/>
              <a:gd name="T3" fmla="*/ 576 h 592"/>
              <a:gd name="T4" fmla="*/ 1296 w 1440"/>
              <a:gd name="T5" fmla="*/ 336 h 592"/>
              <a:gd name="T6" fmla="*/ 1440 w 1440"/>
              <a:gd name="T7" fmla="*/ 0 h 592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592"/>
              <a:gd name="T14" fmla="*/ 1440 w 1440"/>
              <a:gd name="T15" fmla="*/ 592 h 5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592">
                <a:moveTo>
                  <a:pt x="0" y="432"/>
                </a:moveTo>
                <a:cubicBezTo>
                  <a:pt x="204" y="512"/>
                  <a:pt x="408" y="592"/>
                  <a:pt x="624" y="576"/>
                </a:cubicBezTo>
                <a:cubicBezTo>
                  <a:pt x="840" y="560"/>
                  <a:pt x="1160" y="432"/>
                  <a:pt x="1296" y="336"/>
                </a:cubicBezTo>
                <a:cubicBezTo>
                  <a:pt x="1432" y="240"/>
                  <a:pt x="1416" y="56"/>
                  <a:pt x="1440" y="0"/>
                </a:cubicBezTo>
              </a:path>
            </a:pathLst>
          </a:cu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14575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zh-CN" smtClean="0"/>
              <a:t>   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>
            <a:lum bright="-12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44949" r="43874" b="46648"/>
          <a:stretch>
            <a:fillRect/>
          </a:stretch>
        </p:blipFill>
        <p:spPr bwMode="auto">
          <a:xfrm>
            <a:off x="1371600" y="38100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Freeform 5"/>
          <p:cNvSpPr>
            <a:spLocks/>
          </p:cNvSpPr>
          <p:nvPr/>
        </p:nvSpPr>
        <p:spPr bwMode="auto">
          <a:xfrm>
            <a:off x="684213" y="3644900"/>
            <a:ext cx="685800" cy="304800"/>
          </a:xfrm>
          <a:custGeom>
            <a:avLst/>
            <a:gdLst>
              <a:gd name="T0" fmla="*/ 432 w 432"/>
              <a:gd name="T1" fmla="*/ 192 h 192"/>
              <a:gd name="T2" fmla="*/ 336 w 432"/>
              <a:gd name="T3" fmla="*/ 0 h 192"/>
              <a:gd name="T4" fmla="*/ 0 w 432"/>
              <a:gd name="T5" fmla="*/ 192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432" y="192"/>
                </a:moveTo>
                <a:cubicBezTo>
                  <a:pt x="420" y="96"/>
                  <a:pt x="408" y="0"/>
                  <a:pt x="336" y="0"/>
                </a:cubicBezTo>
                <a:cubicBezTo>
                  <a:pt x="264" y="0"/>
                  <a:pt x="56" y="160"/>
                  <a:pt x="0" y="192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8677" name="Freeform 6"/>
          <p:cNvSpPr>
            <a:spLocks/>
          </p:cNvSpPr>
          <p:nvPr/>
        </p:nvSpPr>
        <p:spPr bwMode="auto">
          <a:xfrm>
            <a:off x="2692400" y="4330700"/>
            <a:ext cx="355600" cy="685800"/>
          </a:xfrm>
          <a:custGeom>
            <a:avLst/>
            <a:gdLst>
              <a:gd name="T0" fmla="*/ 32 w 224"/>
              <a:gd name="T1" fmla="*/ 0 h 432"/>
              <a:gd name="T2" fmla="*/ 32 w 224"/>
              <a:gd name="T3" fmla="*/ 288 h 432"/>
              <a:gd name="T4" fmla="*/ 224 w 224"/>
              <a:gd name="T5" fmla="*/ 432 h 432"/>
              <a:gd name="T6" fmla="*/ 0 60000 65536"/>
              <a:gd name="T7" fmla="*/ 0 60000 65536"/>
              <a:gd name="T8" fmla="*/ 0 60000 65536"/>
              <a:gd name="T9" fmla="*/ 0 w 224"/>
              <a:gd name="T10" fmla="*/ 0 h 432"/>
              <a:gd name="T11" fmla="*/ 224 w 224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432">
                <a:moveTo>
                  <a:pt x="32" y="0"/>
                </a:moveTo>
                <a:cubicBezTo>
                  <a:pt x="16" y="108"/>
                  <a:pt x="0" y="216"/>
                  <a:pt x="32" y="288"/>
                </a:cubicBezTo>
                <a:cubicBezTo>
                  <a:pt x="64" y="360"/>
                  <a:pt x="200" y="408"/>
                  <a:pt x="224" y="432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pic>
        <p:nvPicPr>
          <p:cNvPr id="28678" name="Picture 7"/>
          <p:cNvPicPr>
            <a:picLocks noChangeAspect="1" noChangeArrowheads="1"/>
          </p:cNvPicPr>
          <p:nvPr/>
        </p:nvPicPr>
        <p:blipFill>
          <a:blip r:embed="rId2">
            <a:lum bright="-12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44949" r="43874" b="46648"/>
          <a:stretch>
            <a:fillRect/>
          </a:stretch>
        </p:blipFill>
        <p:spPr bwMode="auto">
          <a:xfrm>
            <a:off x="5334000" y="53340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Freeform 8"/>
          <p:cNvSpPr>
            <a:spLocks/>
          </p:cNvSpPr>
          <p:nvPr/>
        </p:nvSpPr>
        <p:spPr bwMode="auto">
          <a:xfrm>
            <a:off x="7315200" y="5245100"/>
            <a:ext cx="457200" cy="254000"/>
          </a:xfrm>
          <a:custGeom>
            <a:avLst/>
            <a:gdLst>
              <a:gd name="T0" fmla="*/ 0 w 288"/>
              <a:gd name="T1" fmla="*/ 160 h 160"/>
              <a:gd name="T2" fmla="*/ 96 w 288"/>
              <a:gd name="T3" fmla="*/ 16 h 160"/>
              <a:gd name="T4" fmla="*/ 288 w 288"/>
              <a:gd name="T5" fmla="*/ 64 h 160"/>
              <a:gd name="T6" fmla="*/ 0 60000 65536"/>
              <a:gd name="T7" fmla="*/ 0 60000 65536"/>
              <a:gd name="T8" fmla="*/ 0 60000 65536"/>
              <a:gd name="T9" fmla="*/ 0 w 288"/>
              <a:gd name="T10" fmla="*/ 0 h 160"/>
              <a:gd name="T11" fmla="*/ 288 w 288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60">
                <a:moveTo>
                  <a:pt x="0" y="160"/>
                </a:moveTo>
                <a:cubicBezTo>
                  <a:pt x="24" y="96"/>
                  <a:pt x="48" y="32"/>
                  <a:pt x="96" y="16"/>
                </a:cubicBezTo>
                <a:cubicBezTo>
                  <a:pt x="144" y="0"/>
                  <a:pt x="256" y="56"/>
                  <a:pt x="288" y="64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8680" name="Freeform 9"/>
          <p:cNvSpPr>
            <a:spLocks/>
          </p:cNvSpPr>
          <p:nvPr/>
        </p:nvSpPr>
        <p:spPr bwMode="auto">
          <a:xfrm>
            <a:off x="4648200" y="5245100"/>
            <a:ext cx="685800" cy="304800"/>
          </a:xfrm>
          <a:custGeom>
            <a:avLst/>
            <a:gdLst>
              <a:gd name="T0" fmla="*/ 432 w 432"/>
              <a:gd name="T1" fmla="*/ 192 h 192"/>
              <a:gd name="T2" fmla="*/ 336 w 432"/>
              <a:gd name="T3" fmla="*/ 0 h 192"/>
              <a:gd name="T4" fmla="*/ 0 w 432"/>
              <a:gd name="T5" fmla="*/ 192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432" y="192"/>
                </a:moveTo>
                <a:cubicBezTo>
                  <a:pt x="420" y="96"/>
                  <a:pt x="408" y="0"/>
                  <a:pt x="336" y="0"/>
                </a:cubicBezTo>
                <a:cubicBezTo>
                  <a:pt x="264" y="0"/>
                  <a:pt x="56" y="160"/>
                  <a:pt x="0" y="192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pic>
        <p:nvPicPr>
          <p:cNvPr id="28681" name="Picture 10"/>
          <p:cNvPicPr>
            <a:picLocks noChangeAspect="1" noChangeArrowheads="1"/>
          </p:cNvPicPr>
          <p:nvPr/>
        </p:nvPicPr>
        <p:blipFill>
          <a:blip r:embed="rId2">
            <a:lum bright="-12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44949" r="43874" b="46648"/>
          <a:stretch>
            <a:fillRect/>
          </a:stretch>
        </p:blipFill>
        <p:spPr bwMode="auto">
          <a:xfrm>
            <a:off x="1371600" y="52578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Freeform 11"/>
          <p:cNvSpPr>
            <a:spLocks/>
          </p:cNvSpPr>
          <p:nvPr/>
        </p:nvSpPr>
        <p:spPr bwMode="auto">
          <a:xfrm>
            <a:off x="3352800" y="5067300"/>
            <a:ext cx="457200" cy="254000"/>
          </a:xfrm>
          <a:custGeom>
            <a:avLst/>
            <a:gdLst>
              <a:gd name="T0" fmla="*/ 0 w 288"/>
              <a:gd name="T1" fmla="*/ 160 h 160"/>
              <a:gd name="T2" fmla="*/ 96 w 288"/>
              <a:gd name="T3" fmla="*/ 16 h 160"/>
              <a:gd name="T4" fmla="*/ 288 w 288"/>
              <a:gd name="T5" fmla="*/ 64 h 160"/>
              <a:gd name="T6" fmla="*/ 0 60000 65536"/>
              <a:gd name="T7" fmla="*/ 0 60000 65536"/>
              <a:gd name="T8" fmla="*/ 0 60000 65536"/>
              <a:gd name="T9" fmla="*/ 0 w 288"/>
              <a:gd name="T10" fmla="*/ 0 h 160"/>
              <a:gd name="T11" fmla="*/ 288 w 288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60">
                <a:moveTo>
                  <a:pt x="0" y="160"/>
                </a:moveTo>
                <a:cubicBezTo>
                  <a:pt x="24" y="96"/>
                  <a:pt x="48" y="32"/>
                  <a:pt x="96" y="16"/>
                </a:cubicBezTo>
                <a:cubicBezTo>
                  <a:pt x="144" y="0"/>
                  <a:pt x="256" y="56"/>
                  <a:pt x="288" y="64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8683" name="Freeform 12"/>
          <p:cNvSpPr>
            <a:spLocks/>
          </p:cNvSpPr>
          <p:nvPr/>
        </p:nvSpPr>
        <p:spPr bwMode="auto">
          <a:xfrm>
            <a:off x="1524000" y="5943600"/>
            <a:ext cx="508000" cy="546100"/>
          </a:xfrm>
          <a:custGeom>
            <a:avLst/>
            <a:gdLst>
              <a:gd name="T0" fmla="*/ 192 w 320"/>
              <a:gd name="T1" fmla="*/ 0 h 344"/>
              <a:gd name="T2" fmla="*/ 288 w 320"/>
              <a:gd name="T3" fmla="*/ 288 h 344"/>
              <a:gd name="T4" fmla="*/ 0 w 320"/>
              <a:gd name="T5" fmla="*/ 336 h 344"/>
              <a:gd name="T6" fmla="*/ 0 60000 65536"/>
              <a:gd name="T7" fmla="*/ 0 60000 65536"/>
              <a:gd name="T8" fmla="*/ 0 60000 65536"/>
              <a:gd name="T9" fmla="*/ 0 w 320"/>
              <a:gd name="T10" fmla="*/ 0 h 344"/>
              <a:gd name="T11" fmla="*/ 320 w 320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" h="344">
                <a:moveTo>
                  <a:pt x="192" y="0"/>
                </a:moveTo>
                <a:cubicBezTo>
                  <a:pt x="256" y="116"/>
                  <a:pt x="320" y="232"/>
                  <a:pt x="288" y="288"/>
                </a:cubicBezTo>
                <a:cubicBezTo>
                  <a:pt x="256" y="344"/>
                  <a:pt x="48" y="328"/>
                  <a:pt x="0" y="336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pic>
        <p:nvPicPr>
          <p:cNvPr id="28684" name="Picture 13"/>
          <p:cNvPicPr>
            <a:picLocks noChangeAspect="1" noChangeArrowheads="1"/>
          </p:cNvPicPr>
          <p:nvPr/>
        </p:nvPicPr>
        <p:blipFill>
          <a:blip r:embed="rId2">
            <a:lum bright="-12000" contras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44949" r="43874" b="46648"/>
          <a:stretch>
            <a:fillRect/>
          </a:stretch>
        </p:blipFill>
        <p:spPr bwMode="auto">
          <a:xfrm>
            <a:off x="5334000" y="3733800"/>
            <a:ext cx="1981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Freeform 14"/>
          <p:cNvSpPr>
            <a:spLocks/>
          </p:cNvSpPr>
          <p:nvPr/>
        </p:nvSpPr>
        <p:spPr bwMode="auto">
          <a:xfrm>
            <a:off x="5486400" y="4406900"/>
            <a:ext cx="508000" cy="546100"/>
          </a:xfrm>
          <a:custGeom>
            <a:avLst/>
            <a:gdLst>
              <a:gd name="T0" fmla="*/ 192 w 320"/>
              <a:gd name="T1" fmla="*/ 0 h 344"/>
              <a:gd name="T2" fmla="*/ 288 w 320"/>
              <a:gd name="T3" fmla="*/ 288 h 344"/>
              <a:gd name="T4" fmla="*/ 0 w 320"/>
              <a:gd name="T5" fmla="*/ 336 h 344"/>
              <a:gd name="T6" fmla="*/ 0 60000 65536"/>
              <a:gd name="T7" fmla="*/ 0 60000 65536"/>
              <a:gd name="T8" fmla="*/ 0 60000 65536"/>
              <a:gd name="T9" fmla="*/ 0 w 320"/>
              <a:gd name="T10" fmla="*/ 0 h 344"/>
              <a:gd name="T11" fmla="*/ 320 w 320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0" h="344">
                <a:moveTo>
                  <a:pt x="192" y="0"/>
                </a:moveTo>
                <a:cubicBezTo>
                  <a:pt x="256" y="116"/>
                  <a:pt x="320" y="232"/>
                  <a:pt x="288" y="288"/>
                </a:cubicBezTo>
                <a:cubicBezTo>
                  <a:pt x="256" y="344"/>
                  <a:pt x="48" y="328"/>
                  <a:pt x="0" y="336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8686" name="Freeform 15"/>
          <p:cNvSpPr>
            <a:spLocks/>
          </p:cNvSpPr>
          <p:nvPr/>
        </p:nvSpPr>
        <p:spPr bwMode="auto">
          <a:xfrm>
            <a:off x="6654800" y="4330700"/>
            <a:ext cx="355600" cy="685800"/>
          </a:xfrm>
          <a:custGeom>
            <a:avLst/>
            <a:gdLst>
              <a:gd name="T0" fmla="*/ 32 w 224"/>
              <a:gd name="T1" fmla="*/ 0 h 432"/>
              <a:gd name="T2" fmla="*/ 32 w 224"/>
              <a:gd name="T3" fmla="*/ 288 h 432"/>
              <a:gd name="T4" fmla="*/ 224 w 224"/>
              <a:gd name="T5" fmla="*/ 432 h 432"/>
              <a:gd name="T6" fmla="*/ 0 60000 65536"/>
              <a:gd name="T7" fmla="*/ 0 60000 65536"/>
              <a:gd name="T8" fmla="*/ 0 60000 65536"/>
              <a:gd name="T9" fmla="*/ 0 w 224"/>
              <a:gd name="T10" fmla="*/ 0 h 432"/>
              <a:gd name="T11" fmla="*/ 224 w 224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432">
                <a:moveTo>
                  <a:pt x="32" y="0"/>
                </a:moveTo>
                <a:cubicBezTo>
                  <a:pt x="16" y="108"/>
                  <a:pt x="0" y="216"/>
                  <a:pt x="32" y="288"/>
                </a:cubicBezTo>
                <a:cubicBezTo>
                  <a:pt x="64" y="360"/>
                  <a:pt x="200" y="408"/>
                  <a:pt x="224" y="432"/>
                </a:cubicBezTo>
              </a:path>
            </a:pathLst>
          </a:custGeom>
          <a:noFill/>
          <a:ln w="38100">
            <a:solidFill>
              <a:srgbClr val="CC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8687" name="Text Box 16"/>
          <p:cNvSpPr txBox="1">
            <a:spLocks noChangeArrowheads="1"/>
          </p:cNvSpPr>
          <p:nvPr/>
        </p:nvSpPr>
        <p:spPr bwMode="auto">
          <a:xfrm>
            <a:off x="914400" y="2044700"/>
            <a:ext cx="76962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solidFill>
                  <a:schemeClr val="hlink"/>
                </a:solidFill>
                <a:latin typeface="Tahoma" pitchFamily="34" charset="0"/>
              </a:rPr>
              <a:t>       </a:t>
            </a:r>
            <a:r>
              <a:rPr lang="zh-CN" sz="2800" b="1">
                <a:latin typeface="华文中宋" pitchFamily="2" charset="-122"/>
                <a:ea typeface="华文中宋" pitchFamily="2" charset="-122"/>
              </a:rPr>
              <a:t>以下四种接法中，接法错误，不起电阻作用，并造成电路中电流过大的是（  ）；只起定值电阻作用，而不能改变电路中电流大小的（    ）。</a:t>
            </a:r>
          </a:p>
        </p:txBody>
      </p:sp>
      <p:sp>
        <p:nvSpPr>
          <p:cNvPr id="28688" name="Text Box 17"/>
          <p:cNvSpPr txBox="1">
            <a:spLocks noChangeArrowheads="1"/>
          </p:cNvSpPr>
          <p:nvPr/>
        </p:nvSpPr>
        <p:spPr bwMode="auto">
          <a:xfrm>
            <a:off x="1905000" y="45720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latin typeface="Tahoma" pitchFamily="34" charset="0"/>
              </a:rPr>
              <a:t>A</a:t>
            </a:r>
          </a:p>
        </p:txBody>
      </p:sp>
      <p:sp>
        <p:nvSpPr>
          <p:cNvPr id="28689" name="Text Box 18"/>
          <p:cNvSpPr txBox="1">
            <a:spLocks noChangeArrowheads="1"/>
          </p:cNvSpPr>
          <p:nvPr/>
        </p:nvSpPr>
        <p:spPr bwMode="auto">
          <a:xfrm>
            <a:off x="6019800" y="4572000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latin typeface="Tahoma" pitchFamily="34" charset="0"/>
              </a:rPr>
              <a:t>B</a:t>
            </a:r>
          </a:p>
        </p:txBody>
      </p:sp>
      <p:sp>
        <p:nvSpPr>
          <p:cNvPr id="28690" name="Text Box 19"/>
          <p:cNvSpPr txBox="1">
            <a:spLocks noChangeArrowheads="1"/>
          </p:cNvSpPr>
          <p:nvPr/>
        </p:nvSpPr>
        <p:spPr bwMode="auto">
          <a:xfrm>
            <a:off x="2057400" y="60198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latin typeface="Tahoma" pitchFamily="34" charset="0"/>
              </a:rPr>
              <a:t>C</a:t>
            </a:r>
          </a:p>
        </p:txBody>
      </p:sp>
      <p:sp>
        <p:nvSpPr>
          <p:cNvPr id="28691" name="Text Box 20"/>
          <p:cNvSpPr txBox="1">
            <a:spLocks noChangeArrowheads="1"/>
          </p:cNvSpPr>
          <p:nvPr/>
        </p:nvSpPr>
        <p:spPr bwMode="auto">
          <a:xfrm>
            <a:off x="5943600" y="601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>
                <a:latin typeface="Tahoma" pitchFamily="34" charset="0"/>
              </a:rPr>
              <a:t>D</a:t>
            </a:r>
          </a:p>
        </p:txBody>
      </p:sp>
      <p:sp>
        <p:nvSpPr>
          <p:cNvPr id="28692" name="Text Box 21"/>
          <p:cNvSpPr txBox="1">
            <a:spLocks noChangeArrowheads="1"/>
          </p:cNvSpPr>
          <p:nvPr/>
        </p:nvSpPr>
        <p:spPr bwMode="auto">
          <a:xfrm>
            <a:off x="6227763" y="2492375"/>
            <a:ext cx="8604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accent2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8693" name="Text Box 22"/>
          <p:cNvSpPr txBox="1">
            <a:spLocks noChangeArrowheads="1"/>
          </p:cNvSpPr>
          <p:nvPr/>
        </p:nvSpPr>
        <p:spPr bwMode="auto">
          <a:xfrm>
            <a:off x="1403350" y="3357563"/>
            <a:ext cx="857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solidFill>
                  <a:schemeClr val="accent2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8694" name="Rectangle 2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b="0" smtClean="0">
                <a:solidFill>
                  <a:srgbClr val="FF0000"/>
                </a:solidFill>
              </a:rPr>
              <a:t>反馈练习（</a:t>
            </a:r>
            <a:r>
              <a:rPr lang="zh-CN" altLang="zh-CN" b="0" smtClean="0">
                <a:solidFill>
                  <a:srgbClr val="FF0000"/>
                </a:solidFill>
              </a:rPr>
              <a:t>5</a:t>
            </a:r>
            <a:r>
              <a:rPr lang="zh-CN" b="0" smtClean="0">
                <a:solidFill>
                  <a:srgbClr val="FF0000"/>
                </a:solidFill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2" grpId="0" autoUpdateAnimBg="0"/>
      <p:bldP spid="2869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62000" r="81000" b="27333"/>
          <a:stretch>
            <a:fillRect/>
          </a:stretch>
        </p:blipFill>
        <p:spPr bwMode="auto">
          <a:xfrm>
            <a:off x="5410200" y="5334000"/>
            <a:ext cx="2514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59332" r="83000" b="24667"/>
          <a:stretch>
            <a:fillRect/>
          </a:stretch>
        </p:blipFill>
        <p:spPr bwMode="auto">
          <a:xfrm>
            <a:off x="4114800" y="32766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4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4667" r="85001" b="28667"/>
          <a:stretch>
            <a:fillRect/>
          </a:stretch>
        </p:blipFill>
        <p:spPr bwMode="auto">
          <a:xfrm>
            <a:off x="1905000" y="56388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/>
          <p:cNvPicPr>
            <a:picLocks noChangeAspect="1" noChangeArrowheads="1"/>
          </p:cNvPicPr>
          <p:nvPr/>
        </p:nvPicPr>
        <p:blipFill>
          <a:blip r:embed="rId5">
            <a:lum contras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62000" r="84000" b="27333"/>
          <a:stretch>
            <a:fillRect/>
          </a:stretch>
        </p:blipFill>
        <p:spPr bwMode="auto">
          <a:xfrm>
            <a:off x="6629400" y="3429000"/>
            <a:ext cx="1371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5943600" y="6278563"/>
            <a:ext cx="68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latin typeface="黑体" pitchFamily="2" charset="-122"/>
                <a:ea typeface="黑体" pitchFamily="2" charset="-122"/>
              </a:rPr>
              <a:t>A</a:t>
            </a:r>
          </a:p>
        </p:txBody>
      </p:sp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6858000" y="6278563"/>
            <a:ext cx="76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latin typeface="黑体" pitchFamily="2" charset="-122"/>
                <a:ea typeface="黑体" pitchFamily="2" charset="-122"/>
              </a:rPr>
              <a:t>B</a:t>
            </a: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5334000" y="52578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latin typeface="黑体" pitchFamily="2" charset="-122"/>
                <a:ea typeface="黑体" pitchFamily="2" charset="-122"/>
              </a:rPr>
              <a:t>C</a:t>
            </a:r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7543800" y="52578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latin typeface="黑体" pitchFamily="2" charset="-122"/>
                <a:ea typeface="黑体" pitchFamily="2" charset="-122"/>
              </a:rPr>
              <a:t>D</a:t>
            </a:r>
          </a:p>
        </p:txBody>
      </p:sp>
      <p:sp>
        <p:nvSpPr>
          <p:cNvPr id="29706" name="Text Box 11"/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8229600" cy="954088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zh-CN" sz="2400" b="1" smtClean="0">
                <a:solidFill>
                  <a:schemeClr val="hlink"/>
                </a:solidFill>
              </a:rPr>
              <a:t>         </a:t>
            </a:r>
            <a:r>
              <a:rPr lang="zh-CN" sz="2800" b="1" smtClean="0">
                <a:latin typeface="华文中宋" pitchFamily="2" charset="-122"/>
                <a:ea typeface="华文中宋" pitchFamily="2" charset="-122"/>
              </a:rPr>
              <a:t>要使变阻器的滑片向右运动时电流表的读数减小，</a:t>
            </a:r>
            <a:r>
              <a:rPr lang="zh-CN" altLang="zh-CN" sz="2800" b="1" smtClean="0">
                <a:latin typeface="华文中宋" pitchFamily="2" charset="-122"/>
                <a:ea typeface="华文中宋" pitchFamily="2" charset="-122"/>
              </a:rPr>
              <a:t>M</a:t>
            </a:r>
            <a:r>
              <a:rPr lang="zh-CN" sz="2800" b="1" smtClean="0">
                <a:latin typeface="华文中宋" pitchFamily="2" charset="-122"/>
                <a:ea typeface="华文中宋" pitchFamily="2" charset="-122"/>
              </a:rPr>
              <a:t>、</a:t>
            </a:r>
            <a:r>
              <a:rPr lang="zh-CN" altLang="zh-CN" sz="2800" b="1" smtClean="0">
                <a:latin typeface="华文中宋" pitchFamily="2" charset="-122"/>
                <a:ea typeface="华文中宋" pitchFamily="2" charset="-122"/>
              </a:rPr>
              <a:t>N</a:t>
            </a:r>
            <a:r>
              <a:rPr lang="zh-CN" sz="2800" b="1" smtClean="0">
                <a:latin typeface="华文中宋" pitchFamily="2" charset="-122"/>
                <a:ea typeface="华文中宋" pitchFamily="2" charset="-122"/>
              </a:rPr>
              <a:t>应与变阻器上哪两个接线柱相连？有几种接法？</a:t>
            </a: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6248400" y="51054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 b="1">
                <a:latin typeface="黑体" pitchFamily="2" charset="-122"/>
                <a:ea typeface="黑体" pitchFamily="2" charset="-122"/>
              </a:rPr>
              <a:t>P</a:t>
            </a:r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4191000" y="586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600" b="1">
                <a:solidFill>
                  <a:schemeClr val="hlink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8305800" y="5867400"/>
            <a:ext cx="838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600" b="1">
                <a:solidFill>
                  <a:schemeClr val="hlink"/>
                </a:solidFill>
                <a:latin typeface="Tahoma" pitchFamily="34" charset="0"/>
              </a:rPr>
              <a:t>N</a:t>
            </a:r>
          </a:p>
        </p:txBody>
      </p:sp>
      <p:pic>
        <p:nvPicPr>
          <p:cNvPr id="29710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31334" r="64999" b="40666"/>
          <a:stretch>
            <a:fillRect/>
          </a:stretch>
        </p:blipFill>
        <p:spPr bwMode="auto">
          <a:xfrm>
            <a:off x="1219200" y="3733800"/>
            <a:ext cx="1752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1" name="Freeform 16"/>
          <p:cNvSpPr>
            <a:spLocks/>
          </p:cNvSpPr>
          <p:nvPr/>
        </p:nvSpPr>
        <p:spPr bwMode="auto">
          <a:xfrm>
            <a:off x="1143000" y="3365500"/>
            <a:ext cx="3302000" cy="1435100"/>
          </a:xfrm>
          <a:custGeom>
            <a:avLst/>
            <a:gdLst>
              <a:gd name="T0" fmla="*/ 2064 w 2080"/>
              <a:gd name="T1" fmla="*/ 232 h 904"/>
              <a:gd name="T2" fmla="*/ 1968 w 2080"/>
              <a:gd name="T3" fmla="*/ 40 h 904"/>
              <a:gd name="T4" fmla="*/ 1392 w 2080"/>
              <a:gd name="T5" fmla="*/ 40 h 904"/>
              <a:gd name="T6" fmla="*/ 192 w 2080"/>
              <a:gd name="T7" fmla="*/ 280 h 904"/>
              <a:gd name="T8" fmla="*/ 240 w 2080"/>
              <a:gd name="T9" fmla="*/ 904 h 9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80"/>
              <a:gd name="T16" fmla="*/ 0 h 904"/>
              <a:gd name="T17" fmla="*/ 2080 w 2080"/>
              <a:gd name="T18" fmla="*/ 904 h 9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80" h="904">
                <a:moveTo>
                  <a:pt x="2064" y="232"/>
                </a:moveTo>
                <a:cubicBezTo>
                  <a:pt x="2072" y="152"/>
                  <a:pt x="2080" y="72"/>
                  <a:pt x="1968" y="40"/>
                </a:cubicBezTo>
                <a:cubicBezTo>
                  <a:pt x="1856" y="8"/>
                  <a:pt x="1688" y="0"/>
                  <a:pt x="1392" y="40"/>
                </a:cubicBezTo>
                <a:cubicBezTo>
                  <a:pt x="1096" y="80"/>
                  <a:pt x="384" y="136"/>
                  <a:pt x="192" y="280"/>
                </a:cubicBezTo>
                <a:cubicBezTo>
                  <a:pt x="0" y="424"/>
                  <a:pt x="232" y="800"/>
                  <a:pt x="240" y="904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9712" name="Freeform 17"/>
          <p:cNvSpPr>
            <a:spLocks/>
          </p:cNvSpPr>
          <p:nvPr/>
        </p:nvSpPr>
        <p:spPr bwMode="auto">
          <a:xfrm>
            <a:off x="1955800" y="4953000"/>
            <a:ext cx="330200" cy="1676400"/>
          </a:xfrm>
          <a:custGeom>
            <a:avLst/>
            <a:gdLst>
              <a:gd name="T0" fmla="*/ 208 w 208"/>
              <a:gd name="T1" fmla="*/ 0 h 1056"/>
              <a:gd name="T2" fmla="*/ 16 w 208"/>
              <a:gd name="T3" fmla="*/ 528 h 1056"/>
              <a:gd name="T4" fmla="*/ 112 w 208"/>
              <a:gd name="T5" fmla="*/ 1056 h 1056"/>
              <a:gd name="T6" fmla="*/ 0 60000 65536"/>
              <a:gd name="T7" fmla="*/ 0 60000 65536"/>
              <a:gd name="T8" fmla="*/ 0 60000 65536"/>
              <a:gd name="T9" fmla="*/ 0 w 208"/>
              <a:gd name="T10" fmla="*/ 0 h 1056"/>
              <a:gd name="T11" fmla="*/ 208 w 208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" h="1056">
                <a:moveTo>
                  <a:pt x="208" y="0"/>
                </a:moveTo>
                <a:cubicBezTo>
                  <a:pt x="120" y="176"/>
                  <a:pt x="32" y="352"/>
                  <a:pt x="16" y="528"/>
                </a:cubicBezTo>
                <a:cubicBezTo>
                  <a:pt x="0" y="704"/>
                  <a:pt x="96" y="968"/>
                  <a:pt x="112" y="1056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9713" name="Freeform 18"/>
          <p:cNvSpPr>
            <a:spLocks/>
          </p:cNvSpPr>
          <p:nvPr/>
        </p:nvSpPr>
        <p:spPr bwMode="auto">
          <a:xfrm>
            <a:off x="3276600" y="6553200"/>
            <a:ext cx="1181100" cy="1588"/>
          </a:xfrm>
          <a:custGeom>
            <a:avLst/>
            <a:gdLst>
              <a:gd name="T0" fmla="*/ 0 w 744"/>
              <a:gd name="T1" fmla="*/ 0 h 1"/>
              <a:gd name="T2" fmla="*/ 624 w 744"/>
              <a:gd name="T3" fmla="*/ 0 h 1"/>
              <a:gd name="T4" fmla="*/ 720 w 744"/>
              <a:gd name="T5" fmla="*/ 0 h 1"/>
              <a:gd name="T6" fmla="*/ 0 60000 65536"/>
              <a:gd name="T7" fmla="*/ 0 60000 65536"/>
              <a:gd name="T8" fmla="*/ 0 60000 65536"/>
              <a:gd name="T9" fmla="*/ 0 w 744"/>
              <a:gd name="T10" fmla="*/ 0 h 1"/>
              <a:gd name="T11" fmla="*/ 744 w 744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4" h="1">
                <a:moveTo>
                  <a:pt x="0" y="0"/>
                </a:moveTo>
                <a:cubicBezTo>
                  <a:pt x="252" y="0"/>
                  <a:pt x="504" y="0"/>
                  <a:pt x="624" y="0"/>
                </a:cubicBezTo>
                <a:cubicBezTo>
                  <a:pt x="744" y="0"/>
                  <a:pt x="704" y="0"/>
                  <a:pt x="720" y="0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9714" name="Freeform 19"/>
          <p:cNvSpPr>
            <a:spLocks/>
          </p:cNvSpPr>
          <p:nvPr/>
        </p:nvSpPr>
        <p:spPr bwMode="auto">
          <a:xfrm>
            <a:off x="5181600" y="3390900"/>
            <a:ext cx="1879600" cy="952500"/>
          </a:xfrm>
          <a:custGeom>
            <a:avLst/>
            <a:gdLst>
              <a:gd name="T0" fmla="*/ 0 w 1184"/>
              <a:gd name="T1" fmla="*/ 72 h 600"/>
              <a:gd name="T2" fmla="*/ 624 w 1184"/>
              <a:gd name="T3" fmla="*/ 24 h 600"/>
              <a:gd name="T4" fmla="*/ 1104 w 1184"/>
              <a:gd name="T5" fmla="*/ 216 h 600"/>
              <a:gd name="T6" fmla="*/ 1104 w 1184"/>
              <a:gd name="T7" fmla="*/ 600 h 600"/>
              <a:gd name="T8" fmla="*/ 0 60000 65536"/>
              <a:gd name="T9" fmla="*/ 0 60000 65536"/>
              <a:gd name="T10" fmla="*/ 0 60000 65536"/>
              <a:gd name="T11" fmla="*/ 0 60000 65536"/>
              <a:gd name="T12" fmla="*/ 0 w 1184"/>
              <a:gd name="T13" fmla="*/ 0 h 600"/>
              <a:gd name="T14" fmla="*/ 1184 w 1184"/>
              <a:gd name="T15" fmla="*/ 600 h 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4" h="600">
                <a:moveTo>
                  <a:pt x="0" y="72"/>
                </a:moveTo>
                <a:cubicBezTo>
                  <a:pt x="220" y="36"/>
                  <a:pt x="440" y="0"/>
                  <a:pt x="624" y="24"/>
                </a:cubicBezTo>
                <a:cubicBezTo>
                  <a:pt x="808" y="48"/>
                  <a:pt x="1024" y="120"/>
                  <a:pt x="1104" y="216"/>
                </a:cubicBezTo>
                <a:cubicBezTo>
                  <a:pt x="1184" y="312"/>
                  <a:pt x="1104" y="536"/>
                  <a:pt x="1104" y="600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9715" name="Freeform 20"/>
          <p:cNvSpPr>
            <a:spLocks/>
          </p:cNvSpPr>
          <p:nvPr/>
        </p:nvSpPr>
        <p:spPr bwMode="auto">
          <a:xfrm>
            <a:off x="7848600" y="4203700"/>
            <a:ext cx="927100" cy="1663700"/>
          </a:xfrm>
          <a:custGeom>
            <a:avLst/>
            <a:gdLst>
              <a:gd name="T0" fmla="*/ 0 w 584"/>
              <a:gd name="T1" fmla="*/ 88 h 1048"/>
              <a:gd name="T2" fmla="*/ 480 w 584"/>
              <a:gd name="T3" fmla="*/ 88 h 1048"/>
              <a:gd name="T4" fmla="*/ 576 w 584"/>
              <a:gd name="T5" fmla="*/ 616 h 1048"/>
              <a:gd name="T6" fmla="*/ 528 w 584"/>
              <a:gd name="T7" fmla="*/ 904 h 1048"/>
              <a:gd name="T8" fmla="*/ 528 w 584"/>
              <a:gd name="T9" fmla="*/ 1048 h 10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4"/>
              <a:gd name="T16" fmla="*/ 0 h 1048"/>
              <a:gd name="T17" fmla="*/ 584 w 584"/>
              <a:gd name="T18" fmla="*/ 1048 h 10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4" h="1048">
                <a:moveTo>
                  <a:pt x="0" y="88"/>
                </a:moveTo>
                <a:cubicBezTo>
                  <a:pt x="192" y="44"/>
                  <a:pt x="384" y="0"/>
                  <a:pt x="480" y="88"/>
                </a:cubicBezTo>
                <a:cubicBezTo>
                  <a:pt x="576" y="176"/>
                  <a:pt x="568" y="480"/>
                  <a:pt x="576" y="616"/>
                </a:cubicBezTo>
                <a:cubicBezTo>
                  <a:pt x="584" y="752"/>
                  <a:pt x="536" y="832"/>
                  <a:pt x="528" y="904"/>
                </a:cubicBezTo>
                <a:cubicBezTo>
                  <a:pt x="520" y="976"/>
                  <a:pt x="528" y="1024"/>
                  <a:pt x="528" y="1048"/>
                </a:cubicBezTo>
              </a:path>
            </a:pathLst>
          </a:cu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zh-CN"/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8610600" y="5791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4419600" y="6400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9718" name="Rectangle 2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b="0" smtClean="0">
                <a:solidFill>
                  <a:srgbClr val="FF0000"/>
                </a:solidFill>
              </a:rPr>
              <a:t>反馈练习（</a:t>
            </a:r>
            <a:r>
              <a:rPr lang="zh-CN" altLang="zh-CN" b="0" smtClean="0">
                <a:solidFill>
                  <a:srgbClr val="FF0000"/>
                </a:solidFill>
              </a:rPr>
              <a:t>6</a:t>
            </a:r>
            <a:r>
              <a:rPr lang="zh-CN" b="0" smtClean="0">
                <a:solidFill>
                  <a:srgbClr val="FF0000"/>
                </a:solidFill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2362200"/>
          <a:ext cx="199072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位图图像" r:id="rId3" imgW="1991003" imgH="3809524" progId="Paint.Picture">
                  <p:embed/>
                </p:oleObj>
              </mc:Choice>
              <mc:Fallback>
                <p:oleObj name="位图图像" r:id="rId3" imgW="1991003" imgH="3809524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62200"/>
                        <a:ext cx="199072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1331913" y="476250"/>
            <a:ext cx="6024562" cy="2193925"/>
            <a:chOff x="839" y="300"/>
            <a:chExt cx="3795" cy="1382"/>
          </a:xfrm>
        </p:grpSpPr>
        <p:sp>
          <p:nvSpPr>
            <p:cNvPr id="1032" name="AutoShape 4"/>
            <p:cNvSpPr>
              <a:spLocks noChangeArrowheads="1"/>
            </p:cNvSpPr>
            <p:nvPr/>
          </p:nvSpPr>
          <p:spPr bwMode="auto">
            <a:xfrm>
              <a:off x="839" y="300"/>
              <a:ext cx="3795" cy="1382"/>
            </a:xfrm>
            <a:prstGeom prst="wedgeEllipseCallout">
              <a:avLst>
                <a:gd name="adj1" fmla="val -43528"/>
                <a:gd name="adj2" fmla="val 7291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3" name="Text Box 5"/>
            <p:cNvSpPr txBox="1">
              <a:spLocks noChangeArrowheads="1"/>
            </p:cNvSpPr>
            <p:nvPr/>
          </p:nvSpPr>
          <p:spPr bwMode="auto">
            <a:xfrm>
              <a:off x="1189" y="465"/>
              <a:ext cx="3270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32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黑体" pitchFamily="2" charset="-122"/>
                </a:rPr>
                <a:t>改变电池的节数可以改变灯泡的亮度，但亮度不能连续调，该怎么办？</a:t>
              </a:r>
            </a:p>
          </p:txBody>
        </p:sp>
      </p:grpSp>
      <p:graphicFrame>
        <p:nvGraphicFramePr>
          <p:cNvPr id="1027" name="Object 6"/>
          <p:cNvGraphicFramePr>
            <a:graphicFrameLocks noChangeAspect="1"/>
          </p:cNvGraphicFramePr>
          <p:nvPr/>
        </p:nvGraphicFramePr>
        <p:xfrm>
          <a:off x="6648450" y="2420938"/>
          <a:ext cx="249555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位图图像" r:id="rId5" imgW="2495238" imgH="3780952" progId="Paint.Picture">
                  <p:embed/>
                </p:oleObj>
              </mc:Choice>
              <mc:Fallback>
                <p:oleObj name="位图图像" r:id="rId5" imgW="2495238" imgH="378095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450" y="2420938"/>
                        <a:ext cx="249555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9" name="Group 7"/>
          <p:cNvGrpSpPr>
            <a:grpSpLocks/>
          </p:cNvGrpSpPr>
          <p:nvPr/>
        </p:nvGrpSpPr>
        <p:grpSpPr bwMode="auto">
          <a:xfrm>
            <a:off x="684213" y="3573463"/>
            <a:ext cx="5605462" cy="2667000"/>
            <a:chOff x="431" y="2251"/>
            <a:chExt cx="3531" cy="1680"/>
          </a:xfrm>
        </p:grpSpPr>
        <p:sp>
          <p:nvSpPr>
            <p:cNvPr id="1030" name="AutoShape 8"/>
            <p:cNvSpPr>
              <a:spLocks noChangeArrowheads="1"/>
            </p:cNvSpPr>
            <p:nvPr/>
          </p:nvSpPr>
          <p:spPr bwMode="auto">
            <a:xfrm>
              <a:off x="431" y="2251"/>
              <a:ext cx="3531" cy="1680"/>
            </a:xfrm>
            <a:prstGeom prst="cloudCallout">
              <a:avLst>
                <a:gd name="adj1" fmla="val 58269"/>
                <a:gd name="adj2" fmla="val -36963"/>
              </a:avLst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31" name="Text Box 9"/>
            <p:cNvSpPr txBox="1">
              <a:spLocks noChangeArrowheads="1"/>
            </p:cNvSpPr>
            <p:nvPr/>
          </p:nvSpPr>
          <p:spPr bwMode="auto">
            <a:xfrm>
              <a:off x="859" y="2443"/>
              <a:ext cx="2889" cy="1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3200" b="1">
                  <a:latin typeface="Times New Roman" pitchFamily="18" charset="0"/>
                  <a:ea typeface="黑体" pitchFamily="2" charset="-122"/>
                </a:rPr>
                <a:t>要使灯泡的亮度连续可调，请你利用刚刚学到的知识来试试看，能否做到最简便呢？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smtClean="0"/>
              <a:t>前面学过了影响电阻的几个因素，那么要想起到变阻的效果就要从这几个因素上考虑。</a:t>
            </a:r>
          </a:p>
          <a:p>
            <a:pPr eaLnBrk="1" hangingPunct="1">
              <a:buFontTx/>
              <a:buNone/>
            </a:pPr>
            <a:r>
              <a:rPr lang="zh-CN" altLang="zh-CN" smtClean="0"/>
              <a:t>1</a:t>
            </a:r>
            <a:r>
              <a:rPr lang="zh-CN" smtClean="0"/>
              <a:t>、材料</a:t>
            </a:r>
          </a:p>
          <a:p>
            <a:pPr eaLnBrk="1" hangingPunct="1">
              <a:buFontTx/>
              <a:buNone/>
            </a:pPr>
            <a:r>
              <a:rPr lang="zh-CN" altLang="zh-CN" smtClean="0"/>
              <a:t>2</a:t>
            </a:r>
            <a:r>
              <a:rPr lang="zh-CN" smtClean="0"/>
              <a:t>、长度</a:t>
            </a:r>
          </a:p>
          <a:p>
            <a:pPr eaLnBrk="1" hangingPunct="1">
              <a:buFontTx/>
              <a:buNone/>
            </a:pPr>
            <a:r>
              <a:rPr lang="zh-CN" altLang="zh-CN" smtClean="0"/>
              <a:t>3</a:t>
            </a:r>
            <a:r>
              <a:rPr lang="zh-CN" smtClean="0"/>
              <a:t>、横截面积</a:t>
            </a:r>
          </a:p>
          <a:p>
            <a:pPr eaLnBrk="1" hangingPunct="1">
              <a:buFontTx/>
              <a:buNone/>
            </a:pPr>
            <a:r>
              <a:rPr lang="zh-CN" altLang="zh-CN" smtClean="0"/>
              <a:t>4</a:t>
            </a:r>
            <a:r>
              <a:rPr lang="zh-CN" smtClean="0"/>
              <a:t>、有时还与温度有关</a:t>
            </a:r>
          </a:p>
          <a:p>
            <a:pPr eaLnBrk="1" hangingPunct="1">
              <a:buFontTx/>
              <a:buNone/>
            </a:pPr>
            <a:r>
              <a:rPr lang="zh-CN" smtClean="0"/>
              <a:t>          只有长度是最容易改变的，所以我们就利用改变长度的方法来改变电阻。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2"/>
          <p:cNvGrpSpPr>
            <a:grpSpLocks/>
          </p:cNvGrpSpPr>
          <p:nvPr/>
        </p:nvGrpSpPr>
        <p:grpSpPr bwMode="auto">
          <a:xfrm>
            <a:off x="179388" y="908050"/>
            <a:ext cx="4267200" cy="3048000"/>
            <a:chOff x="113" y="572"/>
            <a:chExt cx="2688" cy="1920"/>
          </a:xfrm>
        </p:grpSpPr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113" y="572"/>
            <a:ext cx="2688" cy="1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位图图像" r:id="rId3" imgW="3381847" imgH="2085714" progId="Paint.Picture">
                    <p:embed/>
                  </p:oleObj>
                </mc:Choice>
                <mc:Fallback>
                  <p:oleObj name="位图图像" r:id="rId3" imgW="3381847" imgH="2085714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572"/>
                          <a:ext cx="2688" cy="16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Text Box 4"/>
            <p:cNvSpPr txBox="1">
              <a:spLocks noChangeArrowheads="1"/>
            </p:cNvSpPr>
            <p:nvPr/>
          </p:nvSpPr>
          <p:spPr bwMode="auto">
            <a:xfrm>
              <a:off x="1289" y="220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(A)</a:t>
              </a:r>
            </a:p>
          </p:txBody>
        </p:sp>
      </p:grpSp>
      <p:grpSp>
        <p:nvGrpSpPr>
          <p:cNvPr id="2053" name="Group 5"/>
          <p:cNvGrpSpPr>
            <a:grpSpLocks/>
          </p:cNvGrpSpPr>
          <p:nvPr/>
        </p:nvGrpSpPr>
        <p:grpSpPr bwMode="auto">
          <a:xfrm>
            <a:off x="4500563" y="908050"/>
            <a:ext cx="4419600" cy="3043238"/>
            <a:chOff x="2835" y="572"/>
            <a:chExt cx="2784" cy="1917"/>
          </a:xfrm>
        </p:grpSpPr>
        <p:graphicFrame>
          <p:nvGraphicFramePr>
            <p:cNvPr id="2050" name="Object 6"/>
            <p:cNvGraphicFramePr>
              <a:graphicFrameLocks noChangeAspect="1"/>
            </p:cNvGraphicFramePr>
            <p:nvPr/>
          </p:nvGraphicFramePr>
          <p:xfrm>
            <a:off x="2835" y="572"/>
            <a:ext cx="2784" cy="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位图图像" r:id="rId5" imgW="3362794" imgH="2010056" progId="Paint.Picture">
                    <p:embed/>
                  </p:oleObj>
                </mc:Choice>
                <mc:Fallback>
                  <p:oleObj name="位图图像" r:id="rId5" imgW="3362794" imgH="2010056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572"/>
                          <a:ext cx="2784" cy="1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9" name="Text Box 7"/>
            <p:cNvSpPr txBox="1">
              <a:spLocks noChangeArrowheads="1"/>
            </p:cNvSpPr>
            <p:nvPr/>
          </p:nvSpPr>
          <p:spPr bwMode="auto">
            <a:xfrm>
              <a:off x="4047" y="2201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(B)</a:t>
              </a:r>
            </a:p>
          </p:txBody>
        </p:sp>
      </p:grpSp>
      <p:sp>
        <p:nvSpPr>
          <p:cNvPr id="2054" name="Text Box 8"/>
          <p:cNvSpPr txBox="1">
            <a:spLocks noChangeArrowheads="1"/>
          </p:cNvSpPr>
          <p:nvPr/>
        </p:nvSpPr>
        <p:spPr bwMode="auto">
          <a:xfrm>
            <a:off x="1000125" y="4214813"/>
            <a:ext cx="693420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  </a:t>
            </a:r>
            <a:r>
              <a:rPr lang="zh-CN" sz="3600" b="1">
                <a:latin typeface="Times New Roman" pitchFamily="18" charset="0"/>
              </a:rPr>
              <a:t>当</a:t>
            </a:r>
            <a:r>
              <a:rPr lang="zh-CN" altLang="zh-CN" sz="3600" b="1" i="1">
                <a:latin typeface="Times New Roman" pitchFamily="18" charset="0"/>
              </a:rPr>
              <a:t>M</a:t>
            </a:r>
            <a:r>
              <a:rPr lang="zh-CN" sz="3600" b="1">
                <a:latin typeface="Times New Roman" pitchFamily="18" charset="0"/>
              </a:rPr>
              <a:t>向左移动时，接入电路中的铅笔心长度变</a:t>
            </a:r>
            <a:r>
              <a:rPr lang="zh-CN" altLang="zh-CN" sz="3600" b="1">
                <a:latin typeface="Times New Roman" pitchFamily="18" charset="0"/>
              </a:rPr>
              <a:t>_____ </a:t>
            </a:r>
            <a:r>
              <a:rPr lang="zh-CN" sz="3600" b="1">
                <a:latin typeface="Times New Roman" pitchFamily="18" charset="0"/>
              </a:rPr>
              <a:t>，电流表的示数变</a:t>
            </a:r>
            <a:r>
              <a:rPr lang="zh-CN" altLang="zh-CN" sz="3600" b="1">
                <a:latin typeface="Times New Roman" pitchFamily="18" charset="0"/>
              </a:rPr>
              <a:t>_____</a:t>
            </a:r>
            <a:r>
              <a:rPr lang="zh-CN" sz="3600" b="1">
                <a:latin typeface="Times New Roman" pitchFamily="18" charset="0"/>
              </a:rPr>
              <a:t>，灯的亮度</a:t>
            </a:r>
            <a:r>
              <a:rPr lang="zh-CN" altLang="zh-CN" sz="3600" b="1">
                <a:latin typeface="Times New Roman" pitchFamily="18" charset="0"/>
              </a:rPr>
              <a:t>_______</a:t>
            </a:r>
            <a:r>
              <a:rPr lang="zh-CN" sz="3600" b="1">
                <a:latin typeface="Times New Roman" pitchFamily="18" charset="0"/>
              </a:rPr>
              <a:t>。</a:t>
            </a:r>
          </a:p>
        </p:txBody>
      </p:sp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5000625" y="4643438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短</a:t>
            </a:r>
          </a:p>
        </p:txBody>
      </p:sp>
      <p:sp>
        <p:nvSpPr>
          <p:cNvPr id="2056" name="Text Box 10"/>
          <p:cNvSpPr txBox="1">
            <a:spLocks noChangeArrowheads="1"/>
          </p:cNvSpPr>
          <p:nvPr/>
        </p:nvSpPr>
        <p:spPr bwMode="auto">
          <a:xfrm>
            <a:off x="3500438" y="5214938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大</a:t>
            </a:r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1428750" y="5857875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变亮</a:t>
            </a:r>
          </a:p>
        </p:txBody>
      </p:sp>
      <p:sp>
        <p:nvSpPr>
          <p:cNvPr id="2058" name="Text Box 12"/>
          <p:cNvSpPr txBox="1">
            <a:spLocks noChangeArrowheads="1"/>
          </p:cNvSpPr>
          <p:nvPr/>
        </p:nvSpPr>
        <p:spPr bwMode="auto">
          <a:xfrm>
            <a:off x="2555875" y="260350"/>
            <a:ext cx="374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4000"/>
              <a:t>滑动变阻器雏形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utoUpdateAnimBg="0"/>
      <p:bldP spid="2055" grpId="0" autoUpdateAnimBg="0"/>
      <p:bldP spid="2056" grpId="0" autoUpdateAnimBg="0"/>
      <p:bldP spid="205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2"/>
          <p:cNvGrpSpPr>
            <a:grpSpLocks/>
          </p:cNvGrpSpPr>
          <p:nvPr/>
        </p:nvGrpSpPr>
        <p:grpSpPr bwMode="auto">
          <a:xfrm>
            <a:off x="4724400" y="533400"/>
            <a:ext cx="4267200" cy="3048000"/>
            <a:chOff x="2976" y="336"/>
            <a:chExt cx="2688" cy="1920"/>
          </a:xfrm>
        </p:grpSpPr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2976" y="336"/>
            <a:ext cx="2688" cy="1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位图图像" r:id="rId3" imgW="3381847" imgH="2085714" progId="Paint.Picture">
                    <p:embed/>
                  </p:oleObj>
                </mc:Choice>
                <mc:Fallback>
                  <p:oleObj name="位图图像" r:id="rId3" imgW="3381847" imgH="2085714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36"/>
                          <a:ext cx="2688" cy="16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3" name="Text Box 4"/>
            <p:cNvSpPr txBox="1">
              <a:spLocks noChangeArrowheads="1"/>
            </p:cNvSpPr>
            <p:nvPr/>
          </p:nvSpPr>
          <p:spPr bwMode="auto">
            <a:xfrm>
              <a:off x="4152" y="196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(D)</a:t>
              </a:r>
            </a:p>
          </p:txBody>
        </p:sp>
      </p:grp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171450" y="533400"/>
            <a:ext cx="4419600" cy="3043238"/>
            <a:chOff x="108" y="336"/>
            <a:chExt cx="2784" cy="1917"/>
          </a:xfrm>
        </p:grpSpPr>
        <p:graphicFrame>
          <p:nvGraphicFramePr>
            <p:cNvPr id="3074" name="Object 6"/>
            <p:cNvGraphicFramePr>
              <a:graphicFrameLocks noChangeAspect="1"/>
            </p:cNvGraphicFramePr>
            <p:nvPr/>
          </p:nvGraphicFramePr>
          <p:xfrm>
            <a:off x="108" y="336"/>
            <a:ext cx="2784" cy="16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位图图像" r:id="rId5" imgW="3362794" imgH="2010056" progId="Paint.Picture">
                    <p:embed/>
                  </p:oleObj>
                </mc:Choice>
                <mc:Fallback>
                  <p:oleObj name="位图图像" r:id="rId5" imgW="3362794" imgH="2010056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" y="336"/>
                          <a:ext cx="2784" cy="16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2" name="Text Box 7"/>
            <p:cNvSpPr txBox="1">
              <a:spLocks noChangeArrowheads="1"/>
            </p:cNvSpPr>
            <p:nvPr/>
          </p:nvSpPr>
          <p:spPr bwMode="auto">
            <a:xfrm>
              <a:off x="1320" y="1965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(C)</a:t>
              </a:r>
            </a:p>
          </p:txBody>
        </p:sp>
      </p:grpSp>
      <p:sp>
        <p:nvSpPr>
          <p:cNvPr id="3078" name="Text Box 8"/>
          <p:cNvSpPr txBox="1">
            <a:spLocks noChangeArrowheads="1"/>
          </p:cNvSpPr>
          <p:nvPr/>
        </p:nvSpPr>
        <p:spPr bwMode="auto">
          <a:xfrm>
            <a:off x="762000" y="3733800"/>
            <a:ext cx="7620000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       </a:t>
            </a:r>
            <a:r>
              <a:rPr lang="zh-CN" sz="3600" b="1">
                <a:latin typeface="Times New Roman" pitchFamily="18" charset="0"/>
              </a:rPr>
              <a:t>当</a:t>
            </a:r>
            <a:r>
              <a:rPr lang="zh-CN" altLang="zh-CN" sz="3600" b="1" i="1">
                <a:latin typeface="Times New Roman" pitchFamily="18" charset="0"/>
              </a:rPr>
              <a:t>M</a:t>
            </a:r>
            <a:r>
              <a:rPr lang="zh-CN" sz="3600" b="1">
                <a:latin typeface="Times New Roman" pitchFamily="18" charset="0"/>
              </a:rPr>
              <a:t>向右移动时，接入电路中的铅笔心长度变</a:t>
            </a:r>
            <a:r>
              <a:rPr lang="zh-CN" altLang="zh-CN" sz="3600" b="1">
                <a:latin typeface="Times New Roman" pitchFamily="18" charset="0"/>
              </a:rPr>
              <a:t>_______ </a:t>
            </a:r>
            <a:r>
              <a:rPr lang="zh-CN" sz="3600" b="1">
                <a:latin typeface="Times New Roman" pitchFamily="18" charset="0"/>
              </a:rPr>
              <a:t>，电流表的示数</a:t>
            </a:r>
            <a:r>
              <a:rPr lang="zh-CN" altLang="zh-CN" sz="3600" b="1">
                <a:latin typeface="Times New Roman" pitchFamily="18" charset="0"/>
              </a:rPr>
              <a:t>_______</a:t>
            </a:r>
            <a:r>
              <a:rPr lang="zh-CN" sz="3600" b="1">
                <a:latin typeface="Times New Roman" pitchFamily="18" charset="0"/>
              </a:rPr>
              <a:t>，灯的亮度</a:t>
            </a:r>
            <a:r>
              <a:rPr lang="zh-CN" altLang="zh-CN" sz="3600" b="1">
                <a:latin typeface="Times New Roman" pitchFamily="18" charset="0"/>
              </a:rPr>
              <a:t>_______</a:t>
            </a:r>
            <a:r>
              <a:rPr lang="zh-CN" sz="3600" b="1">
                <a:latin typeface="Times New Roman" pitchFamily="18" charset="0"/>
              </a:rPr>
              <a:t>。</a:t>
            </a:r>
          </a:p>
        </p:txBody>
      </p:sp>
      <p:sp>
        <p:nvSpPr>
          <p:cNvPr id="3079" name="Text Box 9"/>
          <p:cNvSpPr txBox="1">
            <a:spLocks noChangeArrowheads="1"/>
          </p:cNvSpPr>
          <p:nvPr/>
        </p:nvSpPr>
        <p:spPr bwMode="auto">
          <a:xfrm>
            <a:off x="4038600" y="4191000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长</a:t>
            </a:r>
          </a:p>
        </p:txBody>
      </p:sp>
      <p:sp>
        <p:nvSpPr>
          <p:cNvPr id="3080" name="Text Box 10"/>
          <p:cNvSpPr txBox="1">
            <a:spLocks noChangeArrowheads="1"/>
          </p:cNvSpPr>
          <p:nvPr/>
        </p:nvSpPr>
        <p:spPr bwMode="auto">
          <a:xfrm>
            <a:off x="1447800" y="47244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变小</a:t>
            </a:r>
          </a:p>
        </p:txBody>
      </p:sp>
      <p:sp>
        <p:nvSpPr>
          <p:cNvPr id="3081" name="Text Box 11"/>
          <p:cNvSpPr txBox="1">
            <a:spLocks noChangeArrowheads="1"/>
          </p:cNvSpPr>
          <p:nvPr/>
        </p:nvSpPr>
        <p:spPr bwMode="auto">
          <a:xfrm>
            <a:off x="5410200" y="47625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latin typeface="Times New Roman" pitchFamily="18" charset="0"/>
              </a:rPr>
              <a:t>变暗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autoUpdateAnimBg="0"/>
      <p:bldP spid="3079" grpId="0" autoUpdateAnimBg="0"/>
      <p:bldP spid="3080" grpId="0" autoUpdateAnimBg="0"/>
      <p:bldP spid="308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763713" y="476250"/>
            <a:ext cx="6858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4000" b="1">
                <a:solidFill>
                  <a:srgbClr val="FF0000"/>
                </a:solidFill>
                <a:latin typeface="Times New Roman" pitchFamily="18" charset="0"/>
              </a:rPr>
              <a:t>思考问题（</a:t>
            </a:r>
            <a:r>
              <a:rPr lang="zh-CN" altLang="zh-CN" sz="4000" b="1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zh-CN" sz="4000" b="1">
                <a:solidFill>
                  <a:srgbClr val="FF0000"/>
                </a:solidFill>
                <a:latin typeface="Times New Roman" pitchFamily="18" charset="0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lang="zh-CN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         </a:t>
            </a:r>
            <a:r>
              <a:rPr 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黑体" pitchFamily="2" charset="-122"/>
              </a:rPr>
              <a:t>这个实验中，引起电流变化的原因是什么？</a:t>
            </a:r>
          </a:p>
        </p:txBody>
      </p:sp>
      <p:grpSp>
        <p:nvGrpSpPr>
          <p:cNvPr id="4100" name="Group 3"/>
          <p:cNvGrpSpPr>
            <a:grpSpLocks/>
          </p:cNvGrpSpPr>
          <p:nvPr/>
        </p:nvGrpSpPr>
        <p:grpSpPr bwMode="auto">
          <a:xfrm>
            <a:off x="1116013" y="3429000"/>
            <a:ext cx="4827587" cy="2209800"/>
            <a:chOff x="703" y="2160"/>
            <a:chExt cx="3041" cy="1392"/>
          </a:xfrm>
        </p:grpSpPr>
        <p:sp>
          <p:nvSpPr>
            <p:cNvPr id="4101" name="AutoShape 4"/>
            <p:cNvSpPr>
              <a:spLocks noChangeArrowheads="1"/>
            </p:cNvSpPr>
            <p:nvPr/>
          </p:nvSpPr>
          <p:spPr bwMode="auto">
            <a:xfrm>
              <a:off x="703" y="2160"/>
              <a:ext cx="3041" cy="1392"/>
            </a:xfrm>
            <a:prstGeom prst="wedgeEllipseCallout">
              <a:avLst>
                <a:gd name="adj1" fmla="val 69491"/>
                <a:gd name="adj2" fmla="val -890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4102" name="Text Box 5"/>
            <p:cNvSpPr txBox="1">
              <a:spLocks noChangeArrowheads="1"/>
            </p:cNvSpPr>
            <p:nvPr/>
          </p:nvSpPr>
          <p:spPr bwMode="auto">
            <a:xfrm>
              <a:off x="1012" y="2256"/>
              <a:ext cx="2577" cy="1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用铅笔芯来改变接入电路中的电阻有怎样的缺点呢？</a:t>
              </a:r>
            </a:p>
          </p:txBody>
        </p:sp>
      </p:grp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5848350" y="3048000"/>
          <a:ext cx="329565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位图图像" r:id="rId3" imgW="3296110" imgH="3809524" progId="Paint.Picture">
                  <p:embed/>
                </p:oleObj>
              </mc:Choice>
              <mc:Fallback>
                <p:oleObj name="位图图像" r:id="rId3" imgW="3296110" imgH="3809524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3048000"/>
                        <a:ext cx="329565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Group 2"/>
          <p:cNvGrpSpPr>
            <a:grpSpLocks/>
          </p:cNvGrpSpPr>
          <p:nvPr/>
        </p:nvGrpSpPr>
        <p:grpSpPr bwMode="auto">
          <a:xfrm>
            <a:off x="838200" y="817563"/>
            <a:ext cx="3581400" cy="2611437"/>
            <a:chOff x="528" y="515"/>
            <a:chExt cx="2256" cy="1645"/>
          </a:xfrm>
        </p:grpSpPr>
        <p:graphicFrame>
          <p:nvGraphicFramePr>
            <p:cNvPr id="5124" name="Object 3"/>
            <p:cNvGraphicFramePr>
              <a:graphicFrameLocks noChangeAspect="1"/>
            </p:cNvGraphicFramePr>
            <p:nvPr/>
          </p:nvGraphicFramePr>
          <p:xfrm>
            <a:off x="528" y="515"/>
            <a:ext cx="2256" cy="1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位图图像" r:id="rId3" imgW="1933333" imgH="1409897" progId="Paint.Picture">
                    <p:embed/>
                  </p:oleObj>
                </mc:Choice>
                <mc:Fallback>
                  <p:oleObj name="位图图像" r:id="rId3" imgW="1933333" imgH="1409897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515"/>
                          <a:ext cx="2256" cy="16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0" name="Text Box 4"/>
            <p:cNvSpPr txBox="1">
              <a:spLocks noChangeArrowheads="1"/>
            </p:cNvSpPr>
            <p:nvPr/>
          </p:nvSpPr>
          <p:spPr bwMode="auto">
            <a:xfrm>
              <a:off x="1104" y="1859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2400" b="1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滑动变阻器</a:t>
              </a:r>
            </a:p>
          </p:txBody>
        </p:sp>
      </p:grpSp>
      <p:grpSp>
        <p:nvGrpSpPr>
          <p:cNvPr id="5126" name="Group 5"/>
          <p:cNvGrpSpPr>
            <a:grpSpLocks/>
          </p:cNvGrpSpPr>
          <p:nvPr/>
        </p:nvGrpSpPr>
        <p:grpSpPr bwMode="auto">
          <a:xfrm>
            <a:off x="4495800" y="817563"/>
            <a:ext cx="3962400" cy="2608262"/>
            <a:chOff x="2832" y="515"/>
            <a:chExt cx="2496" cy="1643"/>
          </a:xfrm>
        </p:grpSpPr>
        <p:graphicFrame>
          <p:nvGraphicFramePr>
            <p:cNvPr id="5123" name="Object 6"/>
            <p:cNvGraphicFramePr>
              <a:graphicFrameLocks noChangeAspect="1"/>
            </p:cNvGraphicFramePr>
            <p:nvPr/>
          </p:nvGraphicFramePr>
          <p:xfrm>
            <a:off x="2832" y="515"/>
            <a:ext cx="2496" cy="1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位图图像" r:id="rId5" imgW="2142857" imgH="1409897" progId="Paint.Picture">
                    <p:embed/>
                  </p:oleObj>
                </mc:Choice>
                <mc:Fallback>
                  <p:oleObj name="位图图像" r:id="rId5" imgW="2142857" imgH="1409897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515"/>
                          <a:ext cx="2496" cy="16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9" name="Text Box 7"/>
            <p:cNvSpPr txBox="1">
              <a:spLocks noChangeArrowheads="1"/>
            </p:cNvSpPr>
            <p:nvPr/>
          </p:nvSpPr>
          <p:spPr bwMode="auto">
            <a:xfrm>
              <a:off x="3216" y="1859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2400" b="1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电阻箱</a:t>
              </a:r>
            </a:p>
          </p:txBody>
        </p:sp>
      </p:grpSp>
      <p:grpSp>
        <p:nvGrpSpPr>
          <p:cNvPr id="5127" name="Group 8"/>
          <p:cNvGrpSpPr>
            <a:grpSpLocks/>
          </p:cNvGrpSpPr>
          <p:nvPr/>
        </p:nvGrpSpPr>
        <p:grpSpPr bwMode="auto">
          <a:xfrm>
            <a:off x="2819400" y="3810000"/>
            <a:ext cx="3505200" cy="2590800"/>
            <a:chOff x="1776" y="2400"/>
            <a:chExt cx="2208" cy="1632"/>
          </a:xfrm>
        </p:grpSpPr>
        <p:graphicFrame>
          <p:nvGraphicFramePr>
            <p:cNvPr id="5122" name="Object 9"/>
            <p:cNvGraphicFramePr>
              <a:graphicFrameLocks noChangeAspect="1"/>
            </p:cNvGraphicFramePr>
            <p:nvPr/>
          </p:nvGraphicFramePr>
          <p:xfrm>
            <a:off x="1776" y="2400"/>
            <a:ext cx="2208" cy="1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name="位图图像" r:id="rId7" imgW="1895238" imgH="1390844" progId="Paint.Picture">
                    <p:embed/>
                  </p:oleObj>
                </mc:Choice>
                <mc:Fallback>
                  <p:oleObj name="位图图像" r:id="rId7" imgW="1895238" imgH="1390844" progId="Paint.Picture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400"/>
                          <a:ext cx="2208" cy="1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8" name="Text Box 10"/>
            <p:cNvSpPr txBox="1">
              <a:spLocks noChangeArrowheads="1"/>
            </p:cNvSpPr>
            <p:nvPr/>
          </p:nvSpPr>
          <p:spPr bwMode="auto">
            <a:xfrm>
              <a:off x="1776" y="3744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sz="2400" b="1">
                  <a:solidFill>
                    <a:srgbClr val="FF0000"/>
                  </a:solidFill>
                  <a:latin typeface="Times New Roman" pitchFamily="18" charset="0"/>
                  <a:ea typeface="黑体" pitchFamily="2" charset="-122"/>
                </a:rPr>
                <a:t>电位器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835150" y="260350"/>
            <a:ext cx="54006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48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一 滑动变阻器：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755650" y="1341438"/>
            <a:ext cx="312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4000" b="1"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1</a:t>
            </a:r>
            <a:r>
              <a:rPr lang="zh-CN" sz="4000" b="1"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、构造：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900113" y="2492375"/>
          <a:ext cx="746760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位图图像" r:id="rId3" imgW="6780952" imgH="3696216" progId="Paint.Picture">
                  <p:embed/>
                </p:oleObj>
              </mc:Choice>
              <mc:Fallback>
                <p:oleObj name="位图图像" r:id="rId3" imgW="6780952" imgH="369621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492375"/>
                        <a:ext cx="7467600" cy="407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Line 5"/>
          <p:cNvSpPr>
            <a:spLocks noChangeShapeType="1"/>
          </p:cNvSpPr>
          <p:nvPr/>
        </p:nvSpPr>
        <p:spPr bwMode="auto">
          <a:xfrm flipH="1">
            <a:off x="5257800" y="4648200"/>
            <a:ext cx="609600" cy="990600"/>
          </a:xfrm>
          <a:prstGeom prst="line">
            <a:avLst/>
          </a:prstGeom>
          <a:noFill/>
          <a:ln w="57150">
            <a:solidFill>
              <a:srgbClr val="CC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276600" y="57150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latin typeface="Times New Roman" pitchFamily="18" charset="0"/>
              </a:rPr>
              <a:t>表面涂有绝缘层的电阻丝</a:t>
            </a:r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590800" y="3352800"/>
            <a:ext cx="0" cy="1066800"/>
          </a:xfrm>
          <a:prstGeom prst="line">
            <a:avLst/>
          </a:prstGeom>
          <a:noFill/>
          <a:ln w="57150">
            <a:solidFill>
              <a:srgbClr val="CC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286000" y="2819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latin typeface="Times New Roman" pitchFamily="18" charset="0"/>
              </a:rPr>
              <a:t>瓷管</a:t>
            </a:r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 flipV="1">
            <a:off x="4343400" y="2819400"/>
            <a:ext cx="0" cy="1143000"/>
          </a:xfrm>
          <a:prstGeom prst="line">
            <a:avLst/>
          </a:prstGeom>
          <a:noFill/>
          <a:ln w="57150">
            <a:solidFill>
              <a:srgbClr val="CC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657600" y="2438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latin typeface="Times New Roman" pitchFamily="18" charset="0"/>
              </a:rPr>
              <a:t>金属滑片</a:t>
            </a:r>
            <a:r>
              <a:rPr lang="zh-CN" altLang="zh-CN" sz="2400" b="1" i="1">
                <a:solidFill>
                  <a:srgbClr val="FF0000"/>
                </a:solidFill>
                <a:latin typeface="Times New Roman" pitchFamily="18" charset="0"/>
              </a:rPr>
              <a:t>P</a:t>
            </a:r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V="1">
            <a:off x="6324600" y="2895600"/>
            <a:ext cx="0" cy="609600"/>
          </a:xfrm>
          <a:prstGeom prst="line">
            <a:avLst/>
          </a:prstGeom>
          <a:noFill/>
          <a:ln w="57150">
            <a:solidFill>
              <a:srgbClr val="CC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5791200" y="243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latin typeface="Times New Roman" pitchFamily="18" charset="0"/>
              </a:rPr>
              <a:t>金属杆</a:t>
            </a:r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 flipV="1">
            <a:off x="7543800" y="3962400"/>
            <a:ext cx="381000" cy="228600"/>
          </a:xfrm>
          <a:prstGeom prst="line">
            <a:avLst/>
          </a:prstGeom>
          <a:noFill/>
          <a:ln w="57150">
            <a:solidFill>
              <a:srgbClr val="CC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7848600" y="3657600"/>
            <a:ext cx="549275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400" b="1">
                <a:solidFill>
                  <a:srgbClr val="FF0000"/>
                </a:solidFill>
                <a:latin typeface="Times New Roman" pitchFamily="18" charset="0"/>
              </a:rPr>
              <a:t>支架</a:t>
            </a: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7451725" y="2492375"/>
            <a:ext cx="668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8" grpId="0" autoUpdateAnimBg="0"/>
      <p:bldP spid="6149" grpId="0" animBg="1"/>
      <p:bldP spid="6150" grpId="0" autoUpdateAnimBg="0"/>
      <p:bldP spid="6151" grpId="0" animBg="1"/>
      <p:bldP spid="6152" grpId="0" autoUpdateAnimBg="0"/>
      <p:bldP spid="6153" grpId="0" animBg="1"/>
      <p:bldP spid="6154" grpId="0" autoUpdateAnimBg="0"/>
      <p:bldP spid="6155" grpId="0" animBg="1"/>
      <p:bldP spid="6156" grpId="0" autoUpdateAnimBg="0"/>
      <p:bldP spid="6157" grpId="0" animBg="1"/>
      <p:bldP spid="6158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296"/>
  <p:tag name="AS_OS" val="Microsoft Windows NT 6.1.7601 Service Pack 1"/>
  <p:tag name="AS_RELEASE_DATE" val="2013.02.28"/>
  <p:tag name="AS_VERSION" val="7.2.0.0"/>
  <p:tag name="AS_TITLE" val=" From Tizi.com Document Service"/>
</p:tagLst>
</file>

<file path=ppt/theme/theme1.xml><?xml version="1.0" encoding="utf-8"?>
<a:theme xmlns:a="http://schemas.openxmlformats.org/drawingml/2006/main" name="绿色辉光设计模板">
  <a:themeElements>
    <a:clrScheme name="绿色辉光设计模板 9">
      <a:dk1>
        <a:srgbClr val="006600"/>
      </a:dk1>
      <a:lt1>
        <a:srgbClr val="00CC66"/>
      </a:lt1>
      <a:dk2>
        <a:srgbClr val="00B839"/>
      </a:dk2>
      <a:lt2>
        <a:srgbClr val="3E3E5C"/>
      </a:lt2>
      <a:accent1>
        <a:srgbClr val="2EB257"/>
      </a:accent1>
      <a:accent2>
        <a:srgbClr val="6666FF"/>
      </a:accent2>
      <a:accent3>
        <a:srgbClr val="AAE2B8"/>
      </a:accent3>
      <a:accent4>
        <a:srgbClr val="005600"/>
      </a:accent4>
      <a:accent5>
        <a:srgbClr val="ADD5B4"/>
      </a:accent5>
      <a:accent6>
        <a:srgbClr val="5C5CE7"/>
      </a:accent6>
      <a:hlink>
        <a:srgbClr val="E9E400"/>
      </a:hlink>
      <a:folHlink>
        <a:srgbClr val="FFFF99"/>
      </a:folHlink>
    </a:clrScheme>
    <a:fontScheme name="绿色辉光设计模板">
      <a:majorFont>
        <a:latin typeface="华文彩云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绿色辉光设计模板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2">
        <a:dk1>
          <a:srgbClr val="000000"/>
        </a:dk1>
        <a:lt1>
          <a:srgbClr val="DEF6F1"/>
        </a:lt1>
        <a:dk2>
          <a:srgbClr val="006600"/>
        </a:dk2>
        <a:lt2>
          <a:srgbClr val="969696"/>
        </a:lt2>
        <a:accent1>
          <a:srgbClr val="FFFFCC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E2"/>
        </a:accent5>
        <a:accent6>
          <a:srgbClr val="7FB3E7"/>
        </a:accent6>
        <a:hlink>
          <a:srgbClr val="00CC66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3">
        <a:dk1>
          <a:srgbClr val="000000"/>
        </a:dk1>
        <a:lt1>
          <a:srgbClr val="FFFFFF"/>
        </a:lt1>
        <a:dk2>
          <a:srgbClr val="027440"/>
        </a:dk2>
        <a:lt2>
          <a:srgbClr val="808080"/>
        </a:lt2>
        <a:accent1>
          <a:srgbClr val="E6F3DD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F0F8EB"/>
        </a:accent5>
        <a:accent6>
          <a:srgbClr val="005C8A"/>
        </a:accent6>
        <a:hlink>
          <a:srgbClr val="32CE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4">
        <a:dk1>
          <a:srgbClr val="339966"/>
        </a:dk1>
        <a:lt1>
          <a:srgbClr val="FFFFFF"/>
        </a:lt1>
        <a:dk2>
          <a:srgbClr val="006666"/>
        </a:dk2>
        <a:lt2>
          <a:srgbClr val="808080"/>
        </a:lt2>
        <a:accent1>
          <a:srgbClr val="CCFFCC"/>
        </a:accent1>
        <a:accent2>
          <a:srgbClr val="5DD95D"/>
        </a:accent2>
        <a:accent3>
          <a:srgbClr val="FFFFFF"/>
        </a:accent3>
        <a:accent4>
          <a:srgbClr val="2A8256"/>
        </a:accent4>
        <a:accent5>
          <a:srgbClr val="E2FFE2"/>
        </a:accent5>
        <a:accent6>
          <a:srgbClr val="53C453"/>
        </a:accent6>
        <a:hlink>
          <a:srgbClr val="3333CC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5">
        <a:dk1>
          <a:srgbClr val="5F5F5F"/>
        </a:dk1>
        <a:lt1>
          <a:srgbClr val="FFFFD9"/>
        </a:lt1>
        <a:dk2>
          <a:srgbClr val="4D4D4D"/>
        </a:dk2>
        <a:lt2>
          <a:srgbClr val="777777"/>
        </a:lt2>
        <a:accent1>
          <a:srgbClr val="FFFFF7"/>
        </a:accent1>
        <a:accent2>
          <a:srgbClr val="01CB61"/>
        </a:accent2>
        <a:accent3>
          <a:srgbClr val="FFFFE9"/>
        </a:accent3>
        <a:accent4>
          <a:srgbClr val="505050"/>
        </a:accent4>
        <a:accent5>
          <a:srgbClr val="FFFFFA"/>
        </a:accent5>
        <a:accent6>
          <a:srgbClr val="01B857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6">
        <a:dk1>
          <a:srgbClr val="333300"/>
        </a:dk1>
        <a:lt1>
          <a:srgbClr val="DDDDDD"/>
        </a:lt1>
        <a:dk2>
          <a:srgbClr val="22B45A"/>
        </a:dk2>
        <a:lt2>
          <a:srgbClr val="003366"/>
        </a:lt2>
        <a:accent1>
          <a:srgbClr val="99CCFF"/>
        </a:accent1>
        <a:accent2>
          <a:srgbClr val="00B000"/>
        </a:accent2>
        <a:accent3>
          <a:srgbClr val="EBEBEB"/>
        </a:accent3>
        <a:accent4>
          <a:srgbClr val="2A2A00"/>
        </a:accent4>
        <a:accent5>
          <a:srgbClr val="CAE2FF"/>
        </a:accent5>
        <a:accent6>
          <a:srgbClr val="009F00"/>
        </a:accent6>
        <a:hlink>
          <a:srgbClr val="CCFF99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7">
        <a:dk1>
          <a:srgbClr val="333333"/>
        </a:dk1>
        <a:lt1>
          <a:srgbClr val="EAEAEA"/>
        </a:lt1>
        <a:dk2>
          <a:srgbClr val="1C5845"/>
        </a:dk2>
        <a:lt2>
          <a:srgbClr val="336699"/>
        </a:lt2>
        <a:accent1>
          <a:srgbClr val="3CA263"/>
        </a:accent1>
        <a:accent2>
          <a:srgbClr val="468A4B"/>
        </a:accent2>
        <a:accent3>
          <a:srgbClr val="F3F3F3"/>
        </a:accent3>
        <a:accent4>
          <a:srgbClr val="2A2A2A"/>
        </a:accent4>
        <a:accent5>
          <a:srgbClr val="AFCEB7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8">
        <a:dk1>
          <a:srgbClr val="336600"/>
        </a:dk1>
        <a:lt1>
          <a:srgbClr val="686B5D"/>
        </a:lt1>
        <a:dk2>
          <a:srgbClr val="135947"/>
        </a:dk2>
        <a:lt2>
          <a:srgbClr val="777777"/>
        </a:lt2>
        <a:accent1>
          <a:srgbClr val="A7A79B"/>
        </a:accent1>
        <a:accent2>
          <a:srgbClr val="5FC95F"/>
        </a:accent2>
        <a:accent3>
          <a:srgbClr val="B9BAB6"/>
        </a:accent3>
        <a:accent4>
          <a:srgbClr val="2A5600"/>
        </a:accent4>
        <a:accent5>
          <a:srgbClr val="D0D0CB"/>
        </a:accent5>
        <a:accent6>
          <a:srgbClr val="55B655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9">
        <a:dk1>
          <a:srgbClr val="006600"/>
        </a:dk1>
        <a:lt1>
          <a:srgbClr val="00CC66"/>
        </a:lt1>
        <a:dk2>
          <a:srgbClr val="00B839"/>
        </a:dk2>
        <a:lt2>
          <a:srgbClr val="3E3E5C"/>
        </a:lt2>
        <a:accent1>
          <a:srgbClr val="2EB257"/>
        </a:accent1>
        <a:accent2>
          <a:srgbClr val="6666FF"/>
        </a:accent2>
        <a:accent3>
          <a:srgbClr val="AAE2B8"/>
        </a:accent3>
        <a:accent4>
          <a:srgbClr val="005600"/>
        </a:accent4>
        <a:accent5>
          <a:srgbClr val="ADD5B4"/>
        </a:accent5>
        <a:accent6>
          <a:srgbClr val="5C5CE7"/>
        </a:accent6>
        <a:hlink>
          <a:srgbClr val="E9E400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10">
        <a:dk1>
          <a:srgbClr val="336600"/>
        </a:dk1>
        <a:lt1>
          <a:srgbClr val="AF8553"/>
        </a:lt1>
        <a:dk2>
          <a:srgbClr val="477335"/>
        </a:dk2>
        <a:lt2>
          <a:srgbClr val="2D2015"/>
        </a:lt2>
        <a:accent1>
          <a:srgbClr val="AAAA8C"/>
        </a:accent1>
        <a:accent2>
          <a:srgbClr val="1DA146"/>
        </a:accent2>
        <a:accent3>
          <a:srgbClr val="D4C2B3"/>
        </a:accent3>
        <a:accent4>
          <a:srgbClr val="2A5600"/>
        </a:accent4>
        <a:accent5>
          <a:srgbClr val="D2D2C5"/>
        </a:accent5>
        <a:accent6>
          <a:srgbClr val="19913F"/>
        </a:accent6>
        <a:hlink>
          <a:srgbClr val="FFEA4B"/>
        </a:hlink>
        <a:folHlink>
          <a:srgbClr val="3F4A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11">
        <a:dk1>
          <a:srgbClr val="006600"/>
        </a:dk1>
        <a:lt1>
          <a:srgbClr val="008080"/>
        </a:lt1>
        <a:dk2>
          <a:srgbClr val="019552"/>
        </a:dk2>
        <a:lt2>
          <a:srgbClr val="005A58"/>
        </a:lt2>
        <a:accent1>
          <a:srgbClr val="5FA15D"/>
        </a:accent1>
        <a:accent2>
          <a:srgbClr val="D7D45D"/>
        </a:accent2>
        <a:accent3>
          <a:srgbClr val="AAC0C0"/>
        </a:accent3>
        <a:accent4>
          <a:srgbClr val="005600"/>
        </a:accent4>
        <a:accent5>
          <a:srgbClr val="B6CDB6"/>
        </a:accent5>
        <a:accent6>
          <a:srgbClr val="C3C053"/>
        </a:accent6>
        <a:hlink>
          <a:srgbClr val="A3E57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绿色辉光设计模板 12">
        <a:dk1>
          <a:srgbClr val="006600"/>
        </a:dk1>
        <a:lt1>
          <a:srgbClr val="FFFFCC"/>
        </a:lt1>
        <a:dk2>
          <a:srgbClr val="3C7C5E"/>
        </a:dk2>
        <a:lt2>
          <a:srgbClr val="5C1F00"/>
        </a:lt2>
        <a:accent1>
          <a:srgbClr val="19B357"/>
        </a:accent1>
        <a:accent2>
          <a:srgbClr val="BE7960"/>
        </a:accent2>
        <a:accent3>
          <a:srgbClr val="FFFFE2"/>
        </a:accent3>
        <a:accent4>
          <a:srgbClr val="005600"/>
        </a:accent4>
        <a:accent5>
          <a:srgbClr val="ABD6B4"/>
        </a:accent5>
        <a:accent6>
          <a:srgbClr val="AC6D56"/>
        </a:accent6>
        <a:hlink>
          <a:srgbClr val="FFFF99"/>
        </a:hlink>
        <a:folHlink>
          <a:srgbClr val="F4E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904</Words>
  <Application>Microsoft Office PowerPoint</Application>
  <PresentationFormat>全屏显示(4:3)</PresentationFormat>
  <Paragraphs>171</Paragraphs>
  <Slides>29</Slides>
  <Notes>0</Notes>
  <HiddenSlides>3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绿色辉光设计模板</vt:lpstr>
      <vt:lpstr>位图图像</vt:lpstr>
      <vt:lpstr>BMP 图象</vt:lpstr>
      <vt:lpstr>PowerPoint 演示文稿</vt:lpstr>
      <vt:lpstr>思考问题（1）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滑动变阻器的铭牌标记的含义:</vt:lpstr>
      <vt:lpstr>思考问题（3）</vt:lpstr>
      <vt:lpstr>变阻器的原理和作用</vt:lpstr>
      <vt:lpstr>思考问题（4）</vt:lpstr>
      <vt:lpstr>PowerPoint 演示文稿</vt:lpstr>
      <vt:lpstr>PowerPoint 演示文稿</vt:lpstr>
      <vt:lpstr>滑动变阻器的使用方法</vt:lpstr>
      <vt:lpstr>PowerPoint 演示文稿</vt:lpstr>
      <vt:lpstr>PowerPoint 演示文稿</vt:lpstr>
      <vt:lpstr>PowerPoint 演示文稿</vt:lpstr>
      <vt:lpstr>知识要点</vt:lpstr>
      <vt:lpstr>反馈练习（1）</vt:lpstr>
      <vt:lpstr>反馈练习（2）</vt:lpstr>
      <vt:lpstr>反馈练习（3）</vt:lpstr>
      <vt:lpstr>反馈练习（4）</vt:lpstr>
      <vt:lpstr>反馈练习（5）</vt:lpstr>
      <vt:lpstr>反馈练习（6）</vt:lpstr>
      <vt:lpstr>PowerPoint 演示文稿</vt:lpstr>
    </vt:vector>
  </TitlesOfParts>
  <Company>北京一朵云文化咨询有限公司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goodsany</cp:lastModifiedBy>
  <cp:revision>3</cp:revision>
  <dcterms:created xsi:type="dcterms:W3CDTF">2006-12-24T10:23:57Z</dcterms:created>
  <dcterms:modified xsi:type="dcterms:W3CDTF">2016-05-10T10:47:09Z</dcterms:modified>
</cp:coreProperties>
</file>